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1" r:id="rId1"/>
  </p:sldMasterIdLst>
  <p:notesMasterIdLst>
    <p:notesMasterId r:id="rId33"/>
  </p:notesMasterIdLst>
  <p:handoutMasterIdLst>
    <p:handoutMasterId r:id="rId34"/>
  </p:handoutMasterIdLst>
  <p:sldIdLst>
    <p:sldId id="256" r:id="rId2"/>
    <p:sldId id="292" r:id="rId3"/>
    <p:sldId id="278" r:id="rId4"/>
    <p:sldId id="315" r:id="rId5"/>
    <p:sldId id="316" r:id="rId6"/>
    <p:sldId id="317" r:id="rId7"/>
    <p:sldId id="294" r:id="rId8"/>
    <p:sldId id="307" r:id="rId9"/>
    <p:sldId id="279" r:id="rId10"/>
    <p:sldId id="274" r:id="rId11"/>
    <p:sldId id="304" r:id="rId12"/>
    <p:sldId id="280" r:id="rId13"/>
    <p:sldId id="261" r:id="rId14"/>
    <p:sldId id="295" r:id="rId15"/>
    <p:sldId id="312" r:id="rId16"/>
    <p:sldId id="313" r:id="rId17"/>
    <p:sldId id="277" r:id="rId18"/>
    <p:sldId id="305" r:id="rId19"/>
    <p:sldId id="314" r:id="rId20"/>
    <p:sldId id="296" r:id="rId21"/>
    <p:sldId id="297" r:id="rId22"/>
    <p:sldId id="303" r:id="rId23"/>
    <p:sldId id="301" r:id="rId24"/>
    <p:sldId id="290" r:id="rId25"/>
    <p:sldId id="300" r:id="rId26"/>
    <p:sldId id="299" r:id="rId27"/>
    <p:sldId id="298" r:id="rId28"/>
    <p:sldId id="302" r:id="rId29"/>
    <p:sldId id="311" r:id="rId30"/>
    <p:sldId id="308" r:id="rId31"/>
    <p:sldId id="273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13" autoAdjust="0"/>
    <p:restoredTop sz="85526" autoAdjust="0"/>
  </p:normalViewPr>
  <p:slideViewPr>
    <p:cSldViewPr snapToGrid="0" snapToObjects="1">
      <p:cViewPr>
        <p:scale>
          <a:sx n="81" d="100"/>
          <a:sy n="81" d="100"/>
        </p:scale>
        <p:origin x="-1808" y="-2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F3726A-0F6C-A844-9FA4-3374E921567E}" type="datetimeFigureOut">
              <a:rPr lang="en-US" smtClean="0"/>
              <a:t>2/24/14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80325A-5A40-D54B-BCC9-41874EB16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545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11F07-A771-C942-9091-51A55D4B89FD}" type="datetimeFigureOut">
              <a:rPr lang="en-US" smtClean="0"/>
              <a:t>2/24/14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068372-3062-BD41-8A29-067A5B4B7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4542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</a:t>
            </a:r>
            <a:r>
              <a:rPr lang="en-US" dirty="0" err="1" smtClean="0"/>
              <a:t>uc</a:t>
            </a:r>
            <a:r>
              <a:rPr lang="en-US" dirty="0" smtClean="0"/>
              <a:t> logo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26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Andrew</a:t>
            </a:r>
          </a:p>
          <a:p>
            <a:r>
              <a:rPr lang="en-US" dirty="0" smtClean="0"/>
              <a:t>Automate</a:t>
            </a:r>
            <a:r>
              <a:rPr lang="en-US" baseline="0" dirty="0" smtClean="0"/>
              <a:t> an important process</a:t>
            </a:r>
          </a:p>
          <a:p>
            <a:r>
              <a:rPr lang="en-US" baseline="0" dirty="0" smtClean="0"/>
              <a:t>Expose new information</a:t>
            </a:r>
          </a:p>
          <a:p>
            <a:r>
              <a:rPr lang="en-US" baseline="0" dirty="0" smtClean="0"/>
              <a:t>Inform the public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344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</a:t>
            </a:r>
            <a:r>
              <a:rPr lang="en-US" baseline="0" dirty="0" smtClean="0"/>
              <a:t> complex thing we have ever built</a:t>
            </a:r>
          </a:p>
          <a:p>
            <a:r>
              <a:rPr lang="en-US" baseline="0" dirty="0" smtClean="0"/>
              <a:t>No transparency</a:t>
            </a:r>
          </a:p>
          <a:p>
            <a:r>
              <a:rPr lang="en-US" baseline="0" dirty="0" smtClean="0"/>
              <a:t>Power companies have this data at the substation level, but this isn’t much use to researchers</a:t>
            </a:r>
          </a:p>
          <a:p>
            <a:r>
              <a:rPr lang="en-US" dirty="0" smtClean="0"/>
              <a:t>smart</a:t>
            </a:r>
            <a:r>
              <a:rPr lang="en-US" baseline="0" dirty="0" smtClean="0"/>
              <a:t> meter (get stats, internationally-&gt;steal it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smart card)</a:t>
            </a:r>
          </a:p>
          <a:p>
            <a:r>
              <a:rPr lang="en-US" baseline="0" dirty="0" smtClean="0"/>
              <a:t>Grid watch idea here, </a:t>
            </a:r>
            <a:r>
              <a:rPr lang="en-US" baseline="0" dirty="0" smtClean="0"/>
              <a:t>vague</a:t>
            </a:r>
          </a:p>
          <a:p>
            <a:endParaRPr lang="en-US" baseline="0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(generation,</a:t>
            </a:r>
            <a:r>
              <a:rPr lang="en-US" baseline="0" dirty="0" smtClean="0"/>
              <a:t> transmission, distribution)</a:t>
            </a:r>
          </a:p>
          <a:p>
            <a:r>
              <a:rPr lang="en-US" baseline="0" dirty="0" smtClean="0"/>
              <a:t>Set up infrastructure with monitor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369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0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“While some</a:t>
            </a:r>
            <a:r>
              <a:rPr lang="en-US" baseline="0" dirty="0" smtClean="0"/>
              <a:t> of this can be attributed to the chaos of a large outage, there is very clearly still a problem”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0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“While some</a:t>
            </a:r>
            <a:r>
              <a:rPr lang="en-US" baseline="0" dirty="0" smtClean="0"/>
              <a:t> of this can be attributed to the chaos of a large outage, there is very clearly still </a:t>
            </a:r>
            <a:r>
              <a:rPr lang="en-US" baseline="0" smtClean="0"/>
              <a:t>a problem”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0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Power grid failure in </a:t>
            </a:r>
            <a:r>
              <a:rPr lang="en-US" dirty="0" err="1" smtClean="0"/>
              <a:t>india</a:t>
            </a:r>
            <a:r>
              <a:rPr lang="en-US" dirty="0" smtClean="0"/>
              <a:t>… 600 million people</a:t>
            </a:r>
          </a:p>
          <a:p>
            <a:endParaRPr lang="en-US" dirty="0" smtClean="0"/>
          </a:p>
          <a:p>
            <a:r>
              <a:rPr lang="en-US" dirty="0" smtClean="0"/>
              <a:t>Show two extremes,</a:t>
            </a:r>
            <a:r>
              <a:rPr lang="en-US" baseline="0" dirty="0" smtClean="0"/>
              <a:t> distribution of power outages, extent and frequency and duration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3622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 level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When phones are unplugged</a:t>
            </a:r>
          </a:p>
          <a:p>
            <a:r>
              <a:rPr lang="en-US" baseline="0" dirty="0" smtClean="0"/>
              <a:t>Everyone already installs for us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Show phone in the middle of the power grid and the cell </a:t>
            </a:r>
            <a:r>
              <a:rPr lang="en-US" baseline="0" dirty="0" smtClean="0"/>
              <a:t>network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963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Using this crowd sourcing technique, unmodified</a:t>
            </a:r>
            <a:r>
              <a:rPr lang="en-US" baseline="0" dirty="0" smtClean="0"/>
              <a:t> phones with present sensors we can 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Use a claim </a:t>
            </a:r>
          </a:p>
          <a:p>
            <a:r>
              <a:rPr lang="en-US" baseline="0" dirty="0" smtClean="0"/>
              <a:t>Then why is this</a:t>
            </a:r>
          </a:p>
          <a:p>
            <a:r>
              <a:rPr lang="en-US" baseline="0" dirty="0" smtClean="0"/>
              <a:t>The phone can observe 1 and report over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5000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 smtClean="0"/>
              <a:t>Another channel</a:t>
            </a:r>
            <a:r>
              <a:rPr lang="en-US" sz="1800" baseline="0" dirty="0" smtClean="0"/>
              <a:t> </a:t>
            </a:r>
          </a:p>
          <a:p>
            <a:r>
              <a:rPr lang="en-US" sz="1800" baseline="0" dirty="0" smtClean="0"/>
              <a:t>Calling power companies to ask for this and say no</a:t>
            </a:r>
          </a:p>
          <a:p>
            <a:endParaRPr lang="en-US" sz="1800" baseline="0" dirty="0" smtClean="0"/>
          </a:p>
          <a:p>
            <a:r>
              <a:rPr lang="en-US" sz="1800" baseline="0" dirty="0" smtClean="0"/>
              <a:t>No public available repo of outage data, especially not </a:t>
            </a:r>
            <a:r>
              <a:rPr lang="en-US" sz="1800" baseline="0" dirty="0" err="1" smtClean="0"/>
              <a:t>indepent</a:t>
            </a:r>
            <a:r>
              <a:rPr lang="en-US" sz="1800" baseline="0" dirty="0" smtClean="0"/>
              <a:t> of utility</a:t>
            </a:r>
          </a:p>
          <a:p>
            <a:r>
              <a:rPr lang="en-US" sz="1800" baseline="0" dirty="0" smtClean="0"/>
              <a:t>Enable third parties – ratepayers, researchers and regulators, hold utilities responsible</a:t>
            </a:r>
          </a:p>
          <a:p>
            <a:endParaRPr lang="en-US" sz="18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9834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Dig</a:t>
            </a:r>
            <a:r>
              <a:rPr lang="en-US" baseline="0" dirty="0" smtClean="0"/>
              <a:t> into each piece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1490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9951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1789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1789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1789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Relative amp is 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4733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Relative amp is 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4733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Only sample</a:t>
            </a:r>
            <a:r>
              <a:rPr lang="en-US" baseline="0" dirty="0" smtClean="0"/>
              <a:t> GPS after filters</a:t>
            </a:r>
            <a:endParaRPr lang="en-US" dirty="0" smtClean="0"/>
          </a:p>
          <a:p>
            <a:r>
              <a:rPr lang="en-US" dirty="0" smtClean="0"/>
              <a:t>Cache outage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1100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Second</a:t>
            </a:r>
            <a:r>
              <a:rPr lang="en-US" baseline="0" dirty="0" smtClean="0"/>
              <a:t> </a:t>
            </a:r>
            <a:r>
              <a:rPr lang="en-US" baseline="0" dirty="0" smtClean="0"/>
              <a:t>session of the day, Phone Lab at the University of </a:t>
            </a:r>
            <a:r>
              <a:rPr lang="en-US" baseline="0" dirty="0" err="1" smtClean="0"/>
              <a:t>Buffallo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2413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Spatial</a:t>
            </a:r>
            <a:r>
              <a:rPr lang="en-US" baseline="0" dirty="0" smtClean="0"/>
              <a:t> </a:t>
            </a:r>
            <a:r>
              <a:rPr lang="en-US" baseline="0" dirty="0" smtClean="0"/>
              <a:t>temporal </a:t>
            </a:r>
            <a:r>
              <a:rPr lang="en-US" dirty="0" smtClean="0"/>
              <a:t>Clustering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905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Provide </a:t>
            </a:r>
            <a:r>
              <a:rPr lang="en-US" baseline="0" dirty="0" smtClean="0"/>
              <a:t>the </a:t>
            </a:r>
            <a:r>
              <a:rPr lang="en-US" baseline="0" dirty="0" err="1" smtClean="0"/>
              <a:t>strawman</a:t>
            </a:r>
            <a:endParaRPr lang="en-US" baseline="0" dirty="0" smtClean="0"/>
          </a:p>
          <a:p>
            <a:r>
              <a:rPr lang="en-US" baseline="0" dirty="0" smtClean="0"/>
              <a:t>Speculate </a:t>
            </a:r>
            <a:r>
              <a:rPr lang="en-US" baseline="0" dirty="0" smtClean="0"/>
              <a:t>on pre failure </a:t>
            </a:r>
          </a:p>
          <a:p>
            <a:endParaRPr lang="en-US" baseline="0" dirty="0" smtClean="0"/>
          </a:p>
          <a:p>
            <a:r>
              <a:rPr lang="en-US" baseline="0" dirty="0" smtClean="0"/>
              <a:t>Change to real questions</a:t>
            </a:r>
          </a:p>
          <a:p>
            <a:r>
              <a:rPr lang="en-US" baseline="0" dirty="0" smtClean="0"/>
              <a:t>Huge data, real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471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Ten phones,</a:t>
            </a:r>
            <a:r>
              <a:rPr lang="en-US" baseline="0" dirty="0" smtClean="0"/>
              <a:t> s</a:t>
            </a:r>
            <a:r>
              <a:rPr lang="en-US" dirty="0" smtClean="0"/>
              <a:t>ix models,</a:t>
            </a:r>
            <a:r>
              <a:rPr lang="en-US" baseline="0" dirty="0" smtClean="0"/>
              <a:t> 20 trials</a:t>
            </a:r>
          </a:p>
          <a:p>
            <a:r>
              <a:rPr lang="en-US" baseline="0" dirty="0" err="1" smtClean="0"/>
              <a:t>Avg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dev</a:t>
            </a:r>
            <a:r>
              <a:rPr lang="en-US" baseline="0" dirty="0" smtClean="0"/>
              <a:t> is .76 s between reports of an identical outages</a:t>
            </a:r>
          </a:p>
          <a:p>
            <a:r>
              <a:rPr lang="en-US" dirty="0" smtClean="0"/>
              <a:t>19 out of 20 trials, standard deviation less than .8 seconds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Cascading outages spread in minutes</a:t>
            </a:r>
          </a:p>
          <a:p>
            <a:r>
              <a:rPr lang="en-US" dirty="0" smtClean="0"/>
              <a:t>3g, a mix of networks</a:t>
            </a:r>
          </a:p>
          <a:p>
            <a:endParaRPr lang="en-US" dirty="0" smtClean="0"/>
          </a:p>
          <a:p>
            <a:r>
              <a:rPr lang="en-US" dirty="0" smtClean="0"/>
              <a:t>Histogram</a:t>
            </a:r>
            <a:r>
              <a:rPr lang="en-US" baseline="0" dirty="0" smtClean="0"/>
              <a:t> not the way to show this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8498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68372-3062-BD41-8A29-067A5B4B700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346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8A1F6-7277-384E-9B76-E6CB6D5B7716}" type="datetime4">
              <a:rPr lang="en-US" smtClean="0"/>
              <a:t>February 24,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20000" cy="1371600"/>
          </a:xfrm>
        </p:spPr>
        <p:txBody>
          <a:bodyPr>
            <a:normAutofit/>
          </a:bodyPr>
          <a:lstStyle>
            <a:lvl1pPr>
              <a:defRPr sz="3200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457200" indent="-182880">
              <a:buFont typeface="Lucida Grande"/>
              <a:buChar char="+"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2772-30A3-9547-ACA0-6D4643286AD3}" type="datetime4">
              <a:rPr lang="en-US" smtClean="0"/>
              <a:t>February 24,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9763" y="6428757"/>
            <a:ext cx="1241361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2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2109-FDD9-8A49-9D39-1AF808E708BD}" type="datetime4">
              <a:rPr lang="en-US" smtClean="0"/>
              <a:t>February 24, 2014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759763" y="6428757"/>
            <a:ext cx="1241361" cy="365125"/>
          </a:xfrm>
          <a:prstGeom prst="rect">
            <a:avLst/>
          </a:prstGeom>
        </p:spPr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BCCE-BD91-3943-9259-09750D2C16D2}" type="datetime4">
              <a:rPr lang="en-US" smtClean="0"/>
              <a:t>February 24,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59763" y="6428757"/>
            <a:ext cx="1241361" cy="365125"/>
          </a:xfrm>
          <a:prstGeom prst="rect">
            <a:avLst/>
          </a:prstGeom>
        </p:spPr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E7C7C-F226-6340-91B6-F180285C1FA6}" type="datetime4">
              <a:rPr lang="en-US" smtClean="0"/>
              <a:t>February 24, 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59763" y="6428757"/>
            <a:ext cx="1241361" cy="365125"/>
          </a:xfrm>
          <a:prstGeom prst="rect">
            <a:avLst/>
          </a:prstGeom>
        </p:spPr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09D3-AC11-4348-BBE5-A18C375CAFD8}" type="datetime4">
              <a:rPr lang="en-US" smtClean="0"/>
              <a:t>February 24,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59763" y="6428757"/>
            <a:ext cx="124136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599B-A5C0-E149-881B-C0B2E24329D1}" type="datetime4">
              <a:rPr lang="en-US" smtClean="0"/>
              <a:t>February 24,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59763" y="6428757"/>
            <a:ext cx="124136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18FC5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DBDD-F3BE-374C-8A51-03C1E61255E0}" type="datetime4">
              <a:rPr lang="en-US" smtClean="0"/>
              <a:t>February 24,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59763" y="6428757"/>
            <a:ext cx="1241361" cy="365125"/>
          </a:xfrm>
          <a:prstGeom prst="rect">
            <a:avLst/>
          </a:prstGeom>
        </p:spPr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940B-DA76-4F45-8C15-B2DB39665B5C}" type="datetime4">
              <a:rPr lang="en-US" smtClean="0"/>
              <a:t>February 24,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59763" y="6428757"/>
            <a:ext cx="124136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72C4-E5D3-4D42-BBC2-44D91E23227A}" type="datetime4">
              <a:rPr lang="en-US" smtClean="0"/>
              <a:t>February 24,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9763" y="6428757"/>
            <a:ext cx="1241361" cy="365125"/>
          </a:xfrm>
          <a:prstGeom prst="rect">
            <a:avLst/>
          </a:prstGeom>
        </p:spPr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11051-BAE9-594B-84D4-4EE1953225A0}" type="datetime4">
              <a:rPr lang="en-US" smtClean="0"/>
              <a:t>February 24,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9763" y="6428757"/>
            <a:ext cx="1241361" cy="365125"/>
          </a:xfrm>
          <a:prstGeom prst="rect">
            <a:avLst/>
          </a:prstGeom>
        </p:spPr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41087CE-D684-6C44-A11A-9B914B984472}" type="datetime4">
              <a:rPr lang="en-US" smtClean="0"/>
              <a:t>February 24,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png"/><Relationship Id="rId6" Type="http://schemas.openxmlformats.org/officeDocument/2006/relationships/image" Target="../media/image8.jpg"/><Relationship Id="rId7" Type="http://schemas.openxmlformats.org/officeDocument/2006/relationships/image" Target="../media/image9.jpg"/><Relationship Id="rId8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jpe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jp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jp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jp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jpg"/><Relationship Id="rId5" Type="http://schemas.openxmlformats.org/officeDocument/2006/relationships/image" Target="../media/image21.png"/><Relationship Id="rId6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jpg"/><Relationship Id="rId5" Type="http://schemas.openxmlformats.org/officeDocument/2006/relationships/image" Target="../media/image21.png"/><Relationship Id="rId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jp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0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cap="none" dirty="0" smtClean="0">
                <a:solidFill>
                  <a:schemeClr val="tx2"/>
                </a:solidFill>
              </a:rPr>
              <a:t>Grid Watch</a:t>
            </a:r>
            <a:r>
              <a:rPr lang="en-US" sz="7200" cap="none" dirty="0" smtClean="0">
                <a:solidFill>
                  <a:srgbClr val="318FC5"/>
                </a:solidFill>
              </a:rPr>
              <a:t>:</a:t>
            </a:r>
            <a:r>
              <a:rPr lang="en-US" cap="none" dirty="0" smtClean="0"/>
              <a:t/>
            </a:r>
            <a:br>
              <a:rPr lang="en-US" cap="none" dirty="0" smtClean="0"/>
            </a:br>
            <a:r>
              <a:rPr lang="en-US" sz="3200" b="1" cap="none" dirty="0" smtClean="0"/>
              <a:t>Mapping Blackouts with Smart Phones</a:t>
            </a:r>
            <a:endParaRPr lang="en-US" sz="32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7772400" cy="1677098"/>
          </a:xfrm>
        </p:spPr>
        <p:txBody>
          <a:bodyPr>
            <a:normAutofit lnSpcReduction="10000"/>
          </a:bodyPr>
          <a:lstStyle/>
          <a:p>
            <a:r>
              <a:rPr lang="en-US" cap="none" dirty="0" smtClean="0">
                <a:latin typeface="+mn-lt"/>
              </a:rPr>
              <a:t>Noah Klugman</a:t>
            </a:r>
            <a:r>
              <a:rPr lang="en-US" baseline="30000" dirty="0">
                <a:latin typeface="+mn-lt"/>
              </a:rPr>
              <a:t>*</a:t>
            </a:r>
            <a:r>
              <a:rPr lang="en-US" cap="none" dirty="0" smtClean="0">
                <a:solidFill>
                  <a:schemeClr val="tx1"/>
                </a:solidFill>
                <a:latin typeface="+mn-lt"/>
              </a:rPr>
              <a:t>, Javier Rosa</a:t>
            </a:r>
            <a:r>
              <a:rPr lang="en-US" baseline="30000" dirty="0" smtClean="0">
                <a:solidFill>
                  <a:srgbClr val="000000"/>
                </a:solidFill>
                <a:latin typeface="+mn-lt"/>
              </a:rPr>
              <a:t>**</a:t>
            </a:r>
            <a:r>
              <a:rPr lang="en-US" cap="none" dirty="0" smtClean="0">
                <a:solidFill>
                  <a:schemeClr val="tx1"/>
                </a:solidFill>
                <a:latin typeface="+mn-lt"/>
              </a:rPr>
              <a:t>, Pat </a:t>
            </a:r>
            <a:r>
              <a:rPr lang="en-US" cap="none" dirty="0" err="1" smtClean="0">
                <a:solidFill>
                  <a:schemeClr val="tx1"/>
                </a:solidFill>
                <a:latin typeface="+mn-lt"/>
              </a:rPr>
              <a:t>Pannuto</a:t>
            </a:r>
            <a:r>
              <a:rPr lang="en-US" baseline="30000" dirty="0" smtClean="0">
                <a:solidFill>
                  <a:srgbClr val="000000"/>
                </a:solidFill>
                <a:latin typeface="+mn-lt"/>
              </a:rPr>
              <a:t>*</a:t>
            </a:r>
            <a:r>
              <a:rPr lang="en-US" cap="none" dirty="0" smtClean="0">
                <a:solidFill>
                  <a:schemeClr val="tx1"/>
                </a:solidFill>
                <a:latin typeface="+mn-lt"/>
              </a:rPr>
              <a:t>,          Matthew </a:t>
            </a:r>
            <a:r>
              <a:rPr lang="en-US" cap="none" dirty="0" err="1" smtClean="0">
                <a:solidFill>
                  <a:schemeClr val="tx1"/>
                </a:solidFill>
                <a:latin typeface="+mn-lt"/>
              </a:rPr>
              <a:t>Podolsky</a:t>
            </a:r>
            <a:r>
              <a:rPr lang="en-US" baseline="30000" dirty="0" smtClean="0">
                <a:solidFill>
                  <a:srgbClr val="000000"/>
                </a:solidFill>
                <a:latin typeface="+mn-lt"/>
              </a:rPr>
              <a:t>**</a:t>
            </a:r>
            <a:r>
              <a:rPr lang="en-US" cap="none" dirty="0" smtClean="0">
                <a:solidFill>
                  <a:schemeClr val="tx1"/>
                </a:solidFill>
                <a:latin typeface="+mn-lt"/>
              </a:rPr>
              <a:t>, William Huang</a:t>
            </a:r>
            <a:r>
              <a:rPr lang="en-US" baseline="30000" dirty="0">
                <a:solidFill>
                  <a:srgbClr val="000000"/>
                </a:solidFill>
                <a:latin typeface="+mn-lt"/>
              </a:rPr>
              <a:t>*</a:t>
            </a:r>
            <a:r>
              <a:rPr lang="en-US" cap="none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en-US" cap="none" dirty="0" err="1" smtClean="0">
                <a:solidFill>
                  <a:srgbClr val="000000"/>
                </a:solidFill>
                <a:latin typeface="+mn-lt"/>
              </a:rPr>
              <a:t>Prabal</a:t>
            </a:r>
            <a:r>
              <a:rPr lang="en-US" cap="none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US" cap="none" dirty="0" err="1" smtClean="0">
                <a:solidFill>
                  <a:srgbClr val="000000"/>
                </a:solidFill>
                <a:latin typeface="+mn-lt"/>
              </a:rPr>
              <a:t>Dutta</a:t>
            </a:r>
            <a:r>
              <a:rPr lang="en-US" baseline="30000" dirty="0" smtClean="0">
                <a:solidFill>
                  <a:srgbClr val="000000"/>
                </a:solidFill>
                <a:latin typeface="+mn-lt"/>
              </a:rPr>
              <a:t>*</a:t>
            </a:r>
            <a:endParaRPr lang="en-US" cap="none" dirty="0" smtClean="0">
              <a:solidFill>
                <a:srgbClr val="000000"/>
              </a:solidFill>
              <a:latin typeface="+mn-lt"/>
            </a:endParaRPr>
          </a:p>
          <a:p>
            <a:r>
              <a:rPr lang="en-US" sz="1600" cap="none" dirty="0" smtClean="0">
                <a:solidFill>
                  <a:srgbClr val="000000"/>
                </a:solidFill>
                <a:latin typeface="+mn-lt"/>
              </a:rPr>
              <a:t>University of Michigan</a:t>
            </a:r>
            <a:r>
              <a:rPr lang="en-US" sz="1600" baseline="30000" dirty="0" smtClean="0">
                <a:solidFill>
                  <a:srgbClr val="000000"/>
                </a:solidFill>
                <a:latin typeface="+mn-lt"/>
              </a:rPr>
              <a:t>*</a:t>
            </a:r>
            <a:r>
              <a:rPr lang="en-US" sz="1600" dirty="0" smtClean="0">
                <a:solidFill>
                  <a:srgbClr val="000000"/>
                </a:solidFill>
                <a:latin typeface="+mn-lt"/>
              </a:rPr>
              <a:t>      </a:t>
            </a:r>
            <a:r>
              <a:rPr lang="en-US" sz="1600" dirty="0" smtClean="0">
                <a:solidFill>
                  <a:srgbClr val="000000"/>
                </a:solidFill>
              </a:rPr>
              <a:t>             </a:t>
            </a:r>
          </a:p>
          <a:p>
            <a:r>
              <a:rPr lang="en-US" sz="1600" cap="none" dirty="0" smtClean="0">
                <a:solidFill>
                  <a:srgbClr val="000000"/>
                </a:solidFill>
                <a:latin typeface="+mn-lt"/>
              </a:rPr>
              <a:t>University of California, Berkeley</a:t>
            </a:r>
            <a:r>
              <a:rPr lang="en-US" sz="1600" cap="none" baseline="30000" dirty="0" smtClean="0">
                <a:solidFill>
                  <a:srgbClr val="000000"/>
                </a:solidFill>
                <a:latin typeface="+mn-lt"/>
              </a:rPr>
              <a:t>**</a:t>
            </a:r>
            <a:endParaRPr lang="en-US" sz="1600" cap="none" dirty="0" smtClean="0">
              <a:solidFill>
                <a:srgbClr val="000000"/>
              </a:solidFill>
              <a:latin typeface="+mn-lt"/>
            </a:endParaRPr>
          </a:p>
          <a:p>
            <a:r>
              <a:rPr lang="en-US" sz="1600" cap="none" dirty="0" err="1" smtClean="0">
                <a:solidFill>
                  <a:srgbClr val="000000"/>
                </a:solidFill>
                <a:latin typeface="+mn-lt"/>
              </a:rPr>
              <a:t>HotMobile</a:t>
            </a:r>
            <a:r>
              <a:rPr lang="en-US" sz="1600" cap="none" dirty="0" smtClean="0">
                <a:solidFill>
                  <a:srgbClr val="000000"/>
                </a:solidFill>
                <a:latin typeface="+mn-lt"/>
              </a:rPr>
              <a:t> 2014 – </a:t>
            </a:r>
            <a:r>
              <a:rPr lang="en-US" sz="1600" cap="none" dirty="0" err="1" smtClean="0">
                <a:solidFill>
                  <a:srgbClr val="000000"/>
                </a:solidFill>
                <a:latin typeface="+mn-lt"/>
              </a:rPr>
              <a:t>Febuary</a:t>
            </a:r>
            <a:r>
              <a:rPr lang="en-US" sz="1600" cap="none" dirty="0" smtClean="0">
                <a:solidFill>
                  <a:srgbClr val="000000"/>
                </a:solidFill>
                <a:latin typeface="+mn-lt"/>
              </a:rPr>
              <a:t> 26</a:t>
            </a:r>
            <a:r>
              <a:rPr lang="en-US" sz="1600" cap="none" baseline="30000" dirty="0" smtClean="0">
                <a:solidFill>
                  <a:srgbClr val="000000"/>
                </a:solidFill>
                <a:latin typeface="+mn-lt"/>
              </a:rPr>
              <a:t>th</a:t>
            </a:r>
            <a:r>
              <a:rPr lang="en-US" sz="1600" cap="none" dirty="0" smtClean="0">
                <a:solidFill>
                  <a:srgbClr val="000000"/>
                </a:solidFill>
                <a:latin typeface="+mn-lt"/>
              </a:rPr>
              <a:t>, 2014</a:t>
            </a:r>
            <a:endParaRPr lang="en-US" sz="1600" cap="none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4" name="Picture 3" descr="BlockM-rball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396" y="180996"/>
            <a:ext cx="1371126" cy="917958"/>
          </a:xfrm>
          <a:prstGeom prst="rect">
            <a:avLst/>
          </a:prstGeom>
        </p:spPr>
      </p:pic>
      <p:pic>
        <p:nvPicPr>
          <p:cNvPr id="5" name="Picture 4" descr="500px-University_of_California,_Berkeley_athletic_logo.sv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759" y="149319"/>
            <a:ext cx="1271451" cy="10120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113818" y="191654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975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405" y="5057157"/>
            <a:ext cx="5215868" cy="1371600"/>
          </a:xfrm>
        </p:spPr>
        <p:txBody>
          <a:bodyPr/>
          <a:lstStyle/>
          <a:p>
            <a:r>
              <a:rPr lang="en-US" dirty="0" smtClean="0"/>
              <a:t>Making “dumb” smart.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 descr="Google500KmilesLex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08" y="759692"/>
            <a:ext cx="8107587" cy="45858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26968" y="5299366"/>
            <a:ext cx="2381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7F7F7F"/>
                </a:solidFill>
              </a:rPr>
              <a:t>photo: www.extremetech.com</a:t>
            </a:r>
            <a:endParaRPr lang="en-US" sz="11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10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3746" y="1226445"/>
            <a:ext cx="8227308" cy="4699762"/>
          </a:xfrm>
        </p:spPr>
        <p:txBody>
          <a:bodyPr anchor="ctr">
            <a:normAutofit/>
          </a:bodyPr>
          <a:lstStyle/>
          <a:p>
            <a:pPr algn="ctr"/>
            <a:r>
              <a:rPr lang="en-US" sz="4000" dirty="0" smtClean="0"/>
              <a:t>The health of the power grid is not well understood.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3" name="Picture 12" descr="usa-power-grid-map-from-wikipedi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117" y="1226445"/>
            <a:ext cx="2446882" cy="1566601"/>
          </a:xfrm>
          <a:prstGeom prst="rect">
            <a:avLst/>
          </a:prstGeom>
        </p:spPr>
      </p:pic>
      <p:pic>
        <p:nvPicPr>
          <p:cNvPr id="14" name="Picture 13" descr="399586189_09a1bacf01_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096" y="4072142"/>
            <a:ext cx="2085824" cy="1854065"/>
          </a:xfrm>
          <a:prstGeom prst="rect">
            <a:avLst/>
          </a:prstGeom>
        </p:spPr>
      </p:pic>
      <p:pic>
        <p:nvPicPr>
          <p:cNvPr id="15" name="Picture 14" descr="meter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561" y="3988278"/>
            <a:ext cx="1864403" cy="1937929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339295" y="438202"/>
            <a:ext cx="1939388" cy="4945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 cap="none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Generation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780117" y="425108"/>
            <a:ext cx="2210903" cy="4945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 cap="none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Transmission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827561" y="425108"/>
            <a:ext cx="2103159" cy="4945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 cap="none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Distribution</a:t>
            </a:r>
            <a:endParaRPr lang="en-US" dirty="0"/>
          </a:p>
        </p:txBody>
      </p:sp>
      <p:pic>
        <p:nvPicPr>
          <p:cNvPr id="3" name="Picture 2" descr="Project_-_PowerPlant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481" y="1331033"/>
            <a:ext cx="1734675" cy="1734675"/>
          </a:xfrm>
          <a:prstGeom prst="rect">
            <a:avLst/>
          </a:prstGeom>
        </p:spPr>
      </p:pic>
      <p:pic>
        <p:nvPicPr>
          <p:cNvPr id="6" name="Picture 5" descr="a11_controls_full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504" y="4250679"/>
            <a:ext cx="2309860" cy="1509108"/>
          </a:xfrm>
          <a:prstGeom prst="rect">
            <a:avLst/>
          </a:prstGeom>
        </p:spPr>
      </p:pic>
      <p:pic>
        <p:nvPicPr>
          <p:cNvPr id="10" name="Picture 9" descr="1311Wilmot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305" y="1092096"/>
            <a:ext cx="1953659" cy="2604878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-11245" y="4853081"/>
            <a:ext cx="1365481" cy="34819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 cap="none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Monitor</a:t>
            </a:r>
            <a:endParaRPr lang="en-US" dirty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-26186" y="1987096"/>
            <a:ext cx="1365481" cy="34819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 cap="none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Source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38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20000" cy="664840"/>
          </a:xfrm>
        </p:spPr>
        <p:txBody>
          <a:bodyPr/>
          <a:lstStyle/>
          <a:p>
            <a:r>
              <a:rPr lang="en-US" dirty="0" smtClean="0"/>
              <a:t>How It Works In Ann Arbor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181665" y="4054478"/>
            <a:ext cx="2885440" cy="629920"/>
            <a:chOff x="2113280" y="1299332"/>
            <a:chExt cx="2885440" cy="629920"/>
          </a:xfrm>
        </p:grpSpPr>
        <p:sp>
          <p:nvSpPr>
            <p:cNvPr id="7" name="Rectangle 6"/>
            <p:cNvSpPr/>
            <p:nvPr/>
          </p:nvSpPr>
          <p:spPr>
            <a:xfrm>
              <a:off x="2113280" y="1299332"/>
              <a:ext cx="629920" cy="62992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800" dirty="0" smtClean="0"/>
                <a:t>Energy</a:t>
              </a:r>
            </a:p>
            <a:p>
              <a:r>
                <a:rPr lang="en-US" sz="800" dirty="0" smtClean="0"/>
                <a:t>Company</a:t>
              </a:r>
              <a:endParaRPr lang="en-US" sz="8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743200" y="1299332"/>
              <a:ext cx="2255520" cy="629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43200" y="1449436"/>
              <a:ext cx="22555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Avenir Book"/>
                  <a:cs typeface="Avenir Book"/>
                </a:rPr>
                <a:t>Is your power out?</a:t>
              </a:r>
              <a:endParaRPr lang="en-US" sz="1600" dirty="0">
                <a:latin typeface="Avenir Book"/>
                <a:cs typeface="Avenir Book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181665" y="5568148"/>
            <a:ext cx="2885440" cy="629920"/>
            <a:chOff x="2113280" y="1299332"/>
            <a:chExt cx="2885440" cy="629920"/>
          </a:xfrm>
        </p:grpSpPr>
        <p:sp>
          <p:nvSpPr>
            <p:cNvPr id="17" name="Rectangle 16"/>
            <p:cNvSpPr/>
            <p:nvPr/>
          </p:nvSpPr>
          <p:spPr>
            <a:xfrm>
              <a:off x="2113280" y="1299332"/>
              <a:ext cx="629920" cy="62992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800" dirty="0" smtClean="0"/>
                <a:t>Energy</a:t>
              </a:r>
            </a:p>
            <a:p>
              <a:r>
                <a:rPr lang="en-US" sz="800" dirty="0" smtClean="0"/>
                <a:t>Company</a:t>
              </a:r>
              <a:endParaRPr lang="en-US" sz="8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743200" y="1299332"/>
              <a:ext cx="2255520" cy="629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743200" y="1449436"/>
              <a:ext cx="22555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Avenir Book"/>
                  <a:cs typeface="Avenir Book"/>
                </a:rPr>
                <a:t>Ok. Thank you.</a:t>
              </a:r>
              <a:endParaRPr lang="en-US" sz="1600" dirty="0">
                <a:latin typeface="Avenir Book"/>
                <a:cs typeface="Avenir Book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441505" y="4815330"/>
            <a:ext cx="2885440" cy="629920"/>
            <a:chOff x="2743200" y="1299332"/>
            <a:chExt cx="2885440" cy="629920"/>
          </a:xfrm>
        </p:grpSpPr>
        <p:sp>
          <p:nvSpPr>
            <p:cNvPr id="21" name="Rectangle 20"/>
            <p:cNvSpPr/>
            <p:nvPr/>
          </p:nvSpPr>
          <p:spPr>
            <a:xfrm>
              <a:off x="4998720" y="1299332"/>
              <a:ext cx="629920" cy="629920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 smtClean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743200" y="1299332"/>
              <a:ext cx="2255520" cy="629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743200" y="1449436"/>
              <a:ext cx="22555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Avenir Book"/>
                  <a:cs typeface="Avenir Book"/>
                </a:rPr>
                <a:t>Yes. And I’m cold.</a:t>
              </a:r>
              <a:endParaRPr lang="en-US" sz="1600" dirty="0">
                <a:latin typeface="Avenir Book"/>
                <a:cs typeface="Avenir Book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143760" y="1326494"/>
            <a:ext cx="3738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  <a:latin typeface="Arial Black"/>
                <a:cs typeface="Arial Black"/>
              </a:rPr>
              <a:t>T+0	</a:t>
            </a:r>
            <a:r>
              <a:rPr lang="en-US" dirty="0" smtClean="0">
                <a:latin typeface="Arial Black"/>
                <a:cs typeface="Arial Black"/>
              </a:rPr>
              <a:t>Power Goes Out</a:t>
            </a:r>
            <a:endParaRPr lang="en-US" dirty="0">
              <a:latin typeface="Arial Black"/>
              <a:cs typeface="Arial Black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27347" y="1587752"/>
            <a:ext cx="39588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3"/>
                </a:solidFill>
                <a:latin typeface="Arial Black"/>
                <a:cs typeface="Arial Black"/>
              </a:rPr>
              <a:t>.</a:t>
            </a:r>
          </a:p>
          <a:p>
            <a:pPr algn="ctr"/>
            <a:r>
              <a:rPr lang="en-US" dirty="0" smtClean="0">
                <a:solidFill>
                  <a:schemeClr val="accent3"/>
                </a:solidFill>
                <a:latin typeface="Arial Black"/>
                <a:cs typeface="Arial Black"/>
              </a:rPr>
              <a:t>.</a:t>
            </a:r>
          </a:p>
          <a:p>
            <a:pPr algn="ctr"/>
            <a:r>
              <a:rPr lang="en-US" dirty="0" smtClean="0">
                <a:solidFill>
                  <a:schemeClr val="accent3"/>
                </a:solidFill>
                <a:latin typeface="Arial Black"/>
                <a:cs typeface="Arial Black"/>
              </a:rPr>
              <a:t>.</a:t>
            </a:r>
          </a:p>
          <a:p>
            <a:r>
              <a:rPr lang="en-US" dirty="0" smtClean="0">
                <a:solidFill>
                  <a:schemeClr val="accent3"/>
                </a:solidFill>
                <a:latin typeface="Arial Black"/>
                <a:cs typeface="Arial Black"/>
              </a:rPr>
              <a:t>T+12h	</a:t>
            </a:r>
            <a:r>
              <a:rPr lang="en-US" dirty="0" smtClean="0">
                <a:latin typeface="Arial Black"/>
                <a:cs typeface="Arial Black"/>
              </a:rPr>
              <a:t>Energy Company Call</a:t>
            </a:r>
            <a:endParaRPr lang="en-US" dirty="0">
              <a:latin typeface="Arial Black"/>
              <a:cs typeface="Arial Black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3245730" y="3210782"/>
            <a:ext cx="1944077" cy="14983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181665" y="2987040"/>
            <a:ext cx="629920" cy="629920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 smtClean="0"/>
              <a:t>Energy</a:t>
            </a:r>
          </a:p>
          <a:p>
            <a:r>
              <a:rPr lang="en-US" sz="800" dirty="0" smtClean="0"/>
              <a:t>Company</a:t>
            </a:r>
            <a:endParaRPr lang="en-US" sz="800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2383" y="2987040"/>
            <a:ext cx="799122" cy="799122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5697025" y="2987040"/>
            <a:ext cx="629920" cy="62992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800" dirty="0" smtClean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067105" y="2961054"/>
            <a:ext cx="799122" cy="79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09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 animBg="1"/>
      <p:bldP spid="30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20000" cy="664840"/>
          </a:xfrm>
        </p:spPr>
        <p:txBody>
          <a:bodyPr/>
          <a:lstStyle/>
          <a:p>
            <a:r>
              <a:rPr lang="en-US" dirty="0" smtClean="0"/>
              <a:t>How It Works In Ann Arbor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66861" y="957162"/>
            <a:ext cx="3738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3"/>
                </a:solidFill>
                <a:latin typeface="Arial Black"/>
                <a:cs typeface="Arial Black"/>
              </a:rPr>
              <a:t>T+0	</a:t>
            </a:r>
            <a:r>
              <a:rPr lang="en-US" sz="1200" dirty="0" smtClean="0">
                <a:latin typeface="Arial Black"/>
                <a:cs typeface="Arial Black"/>
              </a:rPr>
              <a:t>Power Goes Out</a:t>
            </a:r>
            <a:endParaRPr lang="en-US" sz="1200" dirty="0">
              <a:latin typeface="Arial Black"/>
              <a:cs typeface="Arial Black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50448" y="1218420"/>
            <a:ext cx="3337170" cy="2701612"/>
            <a:chOff x="257907" y="1218420"/>
            <a:chExt cx="3337170" cy="2701612"/>
          </a:xfrm>
        </p:grpSpPr>
        <p:sp>
          <p:nvSpPr>
            <p:cNvPr id="25" name="TextBox 24"/>
            <p:cNvSpPr txBox="1"/>
            <p:nvPr/>
          </p:nvSpPr>
          <p:spPr>
            <a:xfrm>
              <a:off x="257907" y="1218420"/>
              <a:ext cx="33371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T+12h	</a:t>
              </a:r>
              <a:r>
                <a:rPr lang="en-US" sz="1200" dirty="0" smtClean="0">
                  <a:latin typeface="Arial Black"/>
                  <a:cs typeface="Arial Black"/>
                </a:rPr>
                <a:t>Energy Company Call</a:t>
              </a:r>
              <a:endParaRPr lang="en-US" sz="1200" dirty="0">
                <a:latin typeface="Arial Black"/>
                <a:cs typeface="Arial Black"/>
              </a:endParaRPr>
            </a:p>
          </p:txBody>
        </p:sp>
        <p:sp>
          <p:nvSpPr>
            <p:cNvPr id="29" name="Right Arrow 28"/>
            <p:cNvSpPr/>
            <p:nvPr/>
          </p:nvSpPr>
          <p:spPr>
            <a:xfrm flipV="1">
              <a:off x="911675" y="2420148"/>
              <a:ext cx="1389966" cy="107127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312225" y="2760620"/>
              <a:ext cx="1934698" cy="313006"/>
              <a:chOff x="312225" y="3610262"/>
              <a:chExt cx="1934698" cy="313006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312225" y="3610262"/>
                <a:ext cx="313006" cy="313006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625231" y="3610262"/>
                <a:ext cx="1621692" cy="3130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622311" y="3622582"/>
                <a:ext cx="162461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Is your power out?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318098" y="3607026"/>
              <a:ext cx="1934698" cy="313006"/>
              <a:chOff x="312225" y="3610262"/>
              <a:chExt cx="1934698" cy="313006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312225" y="3610262"/>
                <a:ext cx="313006" cy="313006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625231" y="3610262"/>
                <a:ext cx="1621692" cy="3130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22311" y="3622582"/>
                <a:ext cx="162461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Ok. Thank you.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941190" y="3179256"/>
              <a:ext cx="1937618" cy="313006"/>
              <a:chOff x="622311" y="3610262"/>
              <a:chExt cx="1937618" cy="313006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2246923" y="3610262"/>
                <a:ext cx="313006" cy="31300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625231" y="3610262"/>
                <a:ext cx="1621692" cy="3130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622311" y="3622582"/>
                <a:ext cx="162461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Yes. And I’m cold.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sp>
          <p:nvSpPr>
            <p:cNvPr id="40" name="Rectangle 39"/>
            <p:cNvSpPr/>
            <p:nvPr/>
          </p:nvSpPr>
          <p:spPr>
            <a:xfrm>
              <a:off x="2561699" y="2281034"/>
              <a:ext cx="313006" cy="313006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2325033" y="2324074"/>
              <a:ext cx="318922" cy="318922"/>
            </a:xfrm>
            <a:prstGeom prst="rect">
              <a:avLst/>
            </a:prstGeom>
          </p:spPr>
        </p:pic>
        <p:sp>
          <p:nvSpPr>
            <p:cNvPr id="41" name="Rectangle 40"/>
            <p:cNvSpPr/>
            <p:nvPr/>
          </p:nvSpPr>
          <p:spPr>
            <a:xfrm>
              <a:off x="315178" y="2281034"/>
              <a:ext cx="313006" cy="313006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1227" y="2320110"/>
              <a:ext cx="321603" cy="321603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150448" y="3949339"/>
            <a:ext cx="3337170" cy="2283582"/>
            <a:chOff x="150448" y="3949339"/>
            <a:chExt cx="3337170" cy="2283582"/>
          </a:xfrm>
        </p:grpSpPr>
        <p:sp>
          <p:nvSpPr>
            <p:cNvPr id="42" name="TextBox 41"/>
            <p:cNvSpPr txBox="1"/>
            <p:nvPr/>
          </p:nvSpPr>
          <p:spPr>
            <a:xfrm>
              <a:off x="150448" y="3949339"/>
              <a:ext cx="33371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T+36h	</a:t>
              </a:r>
              <a:r>
                <a:rPr lang="en-US" sz="1200" dirty="0">
                  <a:latin typeface="Arial Black"/>
                  <a:cs typeface="Arial Black"/>
                </a:rPr>
                <a:t>C</a:t>
              </a:r>
              <a:r>
                <a:rPr lang="en-US" sz="1200" dirty="0" smtClean="0">
                  <a:latin typeface="Arial Black"/>
                  <a:cs typeface="Arial Black"/>
                </a:rPr>
                <a:t>all Energy Company</a:t>
              </a:r>
              <a:endParaRPr lang="en-US" sz="1200" dirty="0">
                <a:latin typeface="Arial Black"/>
                <a:cs typeface="Arial Black"/>
              </a:endParaRPr>
            </a:p>
          </p:txBody>
        </p:sp>
        <p:sp>
          <p:nvSpPr>
            <p:cNvPr id="43" name="Right Arrow 42"/>
            <p:cNvSpPr/>
            <p:nvPr/>
          </p:nvSpPr>
          <p:spPr>
            <a:xfrm rot="10800000" flipV="1">
              <a:off x="807136" y="4995317"/>
              <a:ext cx="1389966" cy="107127"/>
            </a:xfrm>
            <a:prstGeom prst="rightArrow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457160" y="4856203"/>
              <a:ext cx="313006" cy="313006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2220494" y="4899243"/>
              <a:ext cx="318922" cy="318922"/>
            </a:xfrm>
            <a:prstGeom prst="rect">
              <a:avLst/>
            </a:prstGeom>
          </p:spPr>
        </p:pic>
        <p:sp>
          <p:nvSpPr>
            <p:cNvPr id="46" name="Rectangle 45"/>
            <p:cNvSpPr/>
            <p:nvPr/>
          </p:nvSpPr>
          <p:spPr>
            <a:xfrm>
              <a:off x="210639" y="4856203"/>
              <a:ext cx="313006" cy="313006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6688" y="4895279"/>
              <a:ext cx="321603" cy="321603"/>
            </a:xfrm>
            <a:prstGeom prst="rect">
              <a:avLst/>
            </a:prstGeom>
          </p:spPr>
        </p:pic>
        <p:grpSp>
          <p:nvGrpSpPr>
            <p:cNvPr id="48" name="Group 47"/>
            <p:cNvGrpSpPr/>
            <p:nvPr/>
          </p:nvGrpSpPr>
          <p:grpSpPr>
            <a:xfrm>
              <a:off x="213559" y="5805103"/>
              <a:ext cx="1934698" cy="427818"/>
              <a:chOff x="312225" y="3610262"/>
              <a:chExt cx="1934698" cy="427818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312225" y="3610262"/>
                <a:ext cx="313006" cy="313006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625231" y="3610262"/>
                <a:ext cx="1621692" cy="4278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622311" y="3622582"/>
                <a:ext cx="162461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We’re aware and working on it.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836651" y="5377333"/>
              <a:ext cx="1937618" cy="313006"/>
              <a:chOff x="622311" y="3610262"/>
              <a:chExt cx="1937618" cy="313006"/>
            </a:xfrm>
          </p:grpSpPr>
          <p:sp>
            <p:nvSpPr>
              <p:cNvPr id="53" name="Rectangle 52"/>
              <p:cNvSpPr/>
              <p:nvPr/>
            </p:nvSpPr>
            <p:spPr>
              <a:xfrm>
                <a:off x="2246923" y="3610262"/>
                <a:ext cx="313006" cy="31300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625231" y="3610262"/>
                <a:ext cx="1621692" cy="3130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622311" y="3622582"/>
                <a:ext cx="162461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My power is still out.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3091399" y="683965"/>
            <a:ext cx="3337170" cy="2320606"/>
            <a:chOff x="257907" y="1599426"/>
            <a:chExt cx="3337170" cy="2320606"/>
          </a:xfrm>
        </p:grpSpPr>
        <p:sp>
          <p:nvSpPr>
            <p:cNvPr id="57" name="TextBox 56"/>
            <p:cNvSpPr txBox="1"/>
            <p:nvPr/>
          </p:nvSpPr>
          <p:spPr>
            <a:xfrm>
              <a:off x="257907" y="1599426"/>
              <a:ext cx="33371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T+60h	</a:t>
              </a:r>
              <a:r>
                <a:rPr lang="en-US" sz="1200" dirty="0" smtClean="0">
                  <a:latin typeface="Arial Black"/>
                  <a:cs typeface="Arial Black"/>
                </a:rPr>
                <a:t>Energy Company Call</a:t>
              </a:r>
              <a:endParaRPr lang="en-US" sz="1200" dirty="0">
                <a:latin typeface="Arial Black"/>
                <a:cs typeface="Arial Black"/>
              </a:endParaRPr>
            </a:p>
          </p:txBody>
        </p:sp>
        <p:sp>
          <p:nvSpPr>
            <p:cNvPr id="58" name="Right Arrow 57"/>
            <p:cNvSpPr/>
            <p:nvPr/>
          </p:nvSpPr>
          <p:spPr>
            <a:xfrm flipV="1">
              <a:off x="911675" y="2420148"/>
              <a:ext cx="1389966" cy="107127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312225" y="2760620"/>
              <a:ext cx="1934698" cy="313006"/>
              <a:chOff x="312225" y="3610262"/>
              <a:chExt cx="1934698" cy="313006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312225" y="3610262"/>
                <a:ext cx="313006" cy="313006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25231" y="3610262"/>
                <a:ext cx="1621692" cy="3130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622311" y="3622582"/>
                <a:ext cx="162461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Is your power still out?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318098" y="3607026"/>
              <a:ext cx="1934698" cy="313006"/>
              <a:chOff x="312225" y="3610262"/>
              <a:chExt cx="1934698" cy="313006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312225" y="3610262"/>
                <a:ext cx="313006" cy="313006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625231" y="3610262"/>
                <a:ext cx="1621692" cy="3130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622311" y="3622582"/>
                <a:ext cx="162461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Ok. It will be back soon.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grpSp>
          <p:nvGrpSpPr>
            <p:cNvPr id="61" name="Group 60"/>
            <p:cNvGrpSpPr/>
            <p:nvPr/>
          </p:nvGrpSpPr>
          <p:grpSpPr>
            <a:xfrm>
              <a:off x="941190" y="3179256"/>
              <a:ext cx="1937618" cy="313006"/>
              <a:chOff x="622311" y="3610262"/>
              <a:chExt cx="1937618" cy="313006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2246923" y="3610262"/>
                <a:ext cx="313006" cy="31300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625231" y="3610262"/>
                <a:ext cx="1621692" cy="3130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622311" y="3622582"/>
                <a:ext cx="162461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Yes. And I’m very cold.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sp>
          <p:nvSpPr>
            <p:cNvPr id="62" name="Rectangle 61"/>
            <p:cNvSpPr/>
            <p:nvPr/>
          </p:nvSpPr>
          <p:spPr>
            <a:xfrm>
              <a:off x="2561699" y="2281034"/>
              <a:ext cx="313006" cy="313006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2325033" y="2324074"/>
              <a:ext cx="318922" cy="318922"/>
            </a:xfrm>
            <a:prstGeom prst="rect">
              <a:avLst/>
            </a:prstGeom>
          </p:spPr>
        </p:pic>
        <p:sp>
          <p:nvSpPr>
            <p:cNvPr id="64" name="Rectangle 63"/>
            <p:cNvSpPr/>
            <p:nvPr/>
          </p:nvSpPr>
          <p:spPr>
            <a:xfrm>
              <a:off x="315178" y="2281034"/>
              <a:ext cx="313006" cy="313006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1227" y="2320110"/>
              <a:ext cx="321603" cy="321603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3085181" y="2933543"/>
            <a:ext cx="3337170" cy="2406089"/>
            <a:chOff x="3085181" y="3099616"/>
            <a:chExt cx="3337170" cy="2406089"/>
          </a:xfrm>
        </p:grpSpPr>
        <p:sp>
          <p:nvSpPr>
            <p:cNvPr id="76" name="TextBox 75"/>
            <p:cNvSpPr txBox="1"/>
            <p:nvPr/>
          </p:nvSpPr>
          <p:spPr>
            <a:xfrm>
              <a:off x="3085181" y="3099616"/>
              <a:ext cx="33371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T+72h	</a:t>
              </a:r>
              <a:r>
                <a:rPr lang="en-US" sz="1200" dirty="0">
                  <a:latin typeface="Arial Black"/>
                  <a:cs typeface="Arial Black"/>
                </a:rPr>
                <a:t>C</a:t>
              </a:r>
              <a:r>
                <a:rPr lang="en-US" sz="1200" dirty="0" smtClean="0">
                  <a:latin typeface="Arial Black"/>
                  <a:cs typeface="Arial Black"/>
                </a:rPr>
                <a:t>all Energy Company</a:t>
              </a:r>
              <a:endParaRPr lang="en-US" sz="1200" dirty="0">
                <a:latin typeface="Arial Black"/>
                <a:cs typeface="Arial Black"/>
              </a:endParaRPr>
            </a:p>
          </p:txBody>
        </p:sp>
        <p:sp>
          <p:nvSpPr>
            <p:cNvPr id="77" name="Right Arrow 76"/>
            <p:cNvSpPr/>
            <p:nvPr/>
          </p:nvSpPr>
          <p:spPr>
            <a:xfrm rot="10800000" flipV="1">
              <a:off x="3741869" y="3969752"/>
              <a:ext cx="1389966" cy="107127"/>
            </a:xfrm>
            <a:prstGeom prst="rightArrow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5391893" y="3830638"/>
              <a:ext cx="313006" cy="313006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5155227" y="3873678"/>
              <a:ext cx="318922" cy="318922"/>
            </a:xfrm>
            <a:prstGeom prst="rect">
              <a:avLst/>
            </a:prstGeom>
          </p:spPr>
        </p:pic>
        <p:sp>
          <p:nvSpPr>
            <p:cNvPr id="80" name="Rectangle 79"/>
            <p:cNvSpPr/>
            <p:nvPr/>
          </p:nvSpPr>
          <p:spPr>
            <a:xfrm>
              <a:off x="3145372" y="3830638"/>
              <a:ext cx="313006" cy="313006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71421" y="3869714"/>
              <a:ext cx="321603" cy="321603"/>
            </a:xfrm>
            <a:prstGeom prst="rect">
              <a:avLst/>
            </a:prstGeom>
          </p:spPr>
        </p:pic>
        <p:grpSp>
          <p:nvGrpSpPr>
            <p:cNvPr id="82" name="Group 81"/>
            <p:cNvGrpSpPr/>
            <p:nvPr/>
          </p:nvGrpSpPr>
          <p:grpSpPr>
            <a:xfrm>
              <a:off x="3148292" y="4916303"/>
              <a:ext cx="1934698" cy="589402"/>
              <a:chOff x="312225" y="3610261"/>
              <a:chExt cx="1934698" cy="589402"/>
            </a:xfrm>
          </p:grpSpPr>
          <p:sp>
            <p:nvSpPr>
              <p:cNvPr id="87" name="Rectangle 86"/>
              <p:cNvSpPr/>
              <p:nvPr/>
            </p:nvSpPr>
            <p:spPr>
              <a:xfrm>
                <a:off x="312225" y="3610262"/>
                <a:ext cx="313006" cy="313006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625231" y="3610261"/>
                <a:ext cx="1621692" cy="58940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622311" y="3622582"/>
                <a:ext cx="1624611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Are you sure?</a:t>
                </a:r>
              </a:p>
              <a:p>
                <a:r>
                  <a:rPr lang="en-US" sz="1050" dirty="0" smtClean="0">
                    <a:latin typeface="Avenir Book"/>
                    <a:cs typeface="Avenir Book"/>
                  </a:rPr>
                  <a:t>We’ll send someone to investigate ASAP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grpSp>
          <p:nvGrpSpPr>
            <p:cNvPr id="83" name="Group 82"/>
            <p:cNvGrpSpPr/>
            <p:nvPr/>
          </p:nvGrpSpPr>
          <p:grpSpPr>
            <a:xfrm>
              <a:off x="3771384" y="4351768"/>
              <a:ext cx="1937618" cy="427818"/>
              <a:chOff x="622311" y="3610262"/>
              <a:chExt cx="1937618" cy="427818"/>
            </a:xfrm>
          </p:grpSpPr>
          <p:sp>
            <p:nvSpPr>
              <p:cNvPr id="84" name="Rectangle 83"/>
              <p:cNvSpPr/>
              <p:nvPr/>
            </p:nvSpPr>
            <p:spPr>
              <a:xfrm>
                <a:off x="2246923" y="3610262"/>
                <a:ext cx="313006" cy="31300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625231" y="3610262"/>
                <a:ext cx="1621692" cy="4278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622311" y="3622582"/>
                <a:ext cx="162461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My power is still out.</a:t>
                </a:r>
              </a:p>
              <a:p>
                <a:r>
                  <a:rPr lang="en-US" sz="1050" dirty="0" smtClean="0">
                    <a:latin typeface="Avenir Book"/>
                    <a:cs typeface="Avenir Book"/>
                  </a:rPr>
                  <a:t>It’s been 3 days.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</p:grpSp>
      <p:grpSp>
        <p:nvGrpSpPr>
          <p:cNvPr id="90" name="Group 89"/>
          <p:cNvGrpSpPr/>
          <p:nvPr/>
        </p:nvGrpSpPr>
        <p:grpSpPr>
          <a:xfrm>
            <a:off x="3085181" y="5307530"/>
            <a:ext cx="3337170" cy="1474200"/>
            <a:chOff x="257907" y="1599426"/>
            <a:chExt cx="3337170" cy="1474200"/>
          </a:xfrm>
        </p:grpSpPr>
        <p:sp>
          <p:nvSpPr>
            <p:cNvPr id="91" name="TextBox 90"/>
            <p:cNvSpPr txBox="1"/>
            <p:nvPr/>
          </p:nvSpPr>
          <p:spPr>
            <a:xfrm>
              <a:off x="257907" y="1599426"/>
              <a:ext cx="33371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T+80h	</a:t>
              </a:r>
              <a:r>
                <a:rPr lang="en-US" sz="1200" dirty="0" smtClean="0">
                  <a:latin typeface="Arial Black"/>
                  <a:cs typeface="Arial Black"/>
                </a:rPr>
                <a:t>Energy Company Call</a:t>
              </a:r>
              <a:endParaRPr lang="en-US" sz="1200" dirty="0">
                <a:latin typeface="Arial Black"/>
                <a:cs typeface="Arial Black"/>
              </a:endParaRPr>
            </a:p>
          </p:txBody>
        </p:sp>
        <p:sp>
          <p:nvSpPr>
            <p:cNvPr id="92" name="Right Arrow 91"/>
            <p:cNvSpPr/>
            <p:nvPr/>
          </p:nvSpPr>
          <p:spPr>
            <a:xfrm flipV="1">
              <a:off x="911675" y="2420148"/>
              <a:ext cx="1389966" cy="107127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3" name="Group 92"/>
            <p:cNvGrpSpPr/>
            <p:nvPr/>
          </p:nvGrpSpPr>
          <p:grpSpPr>
            <a:xfrm>
              <a:off x="312225" y="2760620"/>
              <a:ext cx="1934698" cy="313006"/>
              <a:chOff x="312225" y="3610262"/>
              <a:chExt cx="1934698" cy="313006"/>
            </a:xfrm>
          </p:grpSpPr>
          <p:sp>
            <p:nvSpPr>
              <p:cNvPr id="106" name="Rectangle 105"/>
              <p:cNvSpPr/>
              <p:nvPr/>
            </p:nvSpPr>
            <p:spPr>
              <a:xfrm>
                <a:off x="312225" y="3610262"/>
                <a:ext cx="313006" cy="313006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625231" y="3610262"/>
                <a:ext cx="1621692" cy="3130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622311" y="3622582"/>
                <a:ext cx="162461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Is your power back on?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sp>
          <p:nvSpPr>
            <p:cNvPr id="96" name="Rectangle 95"/>
            <p:cNvSpPr/>
            <p:nvPr/>
          </p:nvSpPr>
          <p:spPr>
            <a:xfrm>
              <a:off x="2561699" y="2281034"/>
              <a:ext cx="313006" cy="313006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2325033" y="2324074"/>
              <a:ext cx="318922" cy="318922"/>
            </a:xfrm>
            <a:prstGeom prst="rect">
              <a:avLst/>
            </a:prstGeom>
          </p:spPr>
        </p:pic>
        <p:sp>
          <p:nvSpPr>
            <p:cNvPr id="98" name="Rectangle 97"/>
            <p:cNvSpPr/>
            <p:nvPr/>
          </p:nvSpPr>
          <p:spPr>
            <a:xfrm>
              <a:off x="315178" y="2281034"/>
              <a:ext cx="313006" cy="313006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99" name="Picture 9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1227" y="2320110"/>
              <a:ext cx="321603" cy="321603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6790954" y="1069986"/>
            <a:ext cx="1937618" cy="313006"/>
            <a:chOff x="6652697" y="1015098"/>
            <a:chExt cx="1937618" cy="313006"/>
          </a:xfrm>
        </p:grpSpPr>
        <p:sp>
          <p:nvSpPr>
            <p:cNvPr id="109" name="Rectangle 108"/>
            <p:cNvSpPr/>
            <p:nvPr/>
          </p:nvSpPr>
          <p:spPr>
            <a:xfrm>
              <a:off x="8277309" y="1015098"/>
              <a:ext cx="313006" cy="313006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6655617" y="1015098"/>
              <a:ext cx="1621692" cy="3130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6652697" y="1027418"/>
              <a:ext cx="16246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latin typeface="Avenir Book"/>
                  <a:cs typeface="Avenir Book"/>
                </a:rPr>
                <a:t>No. Still no power.</a:t>
              </a:r>
              <a:endParaRPr lang="en-US" sz="1050" dirty="0">
                <a:latin typeface="Avenir Book"/>
                <a:cs typeface="Avenir Book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586114" y="1639284"/>
            <a:ext cx="2187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rgbClr val="FF6700"/>
                </a:solidFill>
                <a:latin typeface="+mj-lt"/>
              </a:rPr>
              <a:t>3 days and several phone calls later…</a:t>
            </a:r>
            <a:endParaRPr lang="en-US" sz="1200" i="1" dirty="0">
              <a:solidFill>
                <a:srgbClr val="FF6700"/>
              </a:solidFill>
              <a:latin typeface="+mj-lt"/>
            </a:endParaRPr>
          </a:p>
        </p:txBody>
      </p:sp>
      <p:grpSp>
        <p:nvGrpSpPr>
          <p:cNvPr id="112" name="Group 111"/>
          <p:cNvGrpSpPr/>
          <p:nvPr/>
        </p:nvGrpSpPr>
        <p:grpSpPr>
          <a:xfrm>
            <a:off x="6105444" y="1933595"/>
            <a:ext cx="3337170" cy="2264420"/>
            <a:chOff x="3036336" y="3099616"/>
            <a:chExt cx="3337170" cy="2264420"/>
          </a:xfrm>
        </p:grpSpPr>
        <p:sp>
          <p:nvSpPr>
            <p:cNvPr id="113" name="TextBox 112"/>
            <p:cNvSpPr txBox="1"/>
            <p:nvPr/>
          </p:nvSpPr>
          <p:spPr>
            <a:xfrm>
              <a:off x="3036336" y="3099616"/>
              <a:ext cx="33371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200" dirty="0">
                <a:solidFill>
                  <a:schemeClr val="accent3"/>
                </a:solidFill>
                <a:latin typeface="Arial Black"/>
                <a:cs typeface="Arial Black"/>
              </a:endParaRPr>
            </a:p>
            <a:p>
              <a:pPr algn="ctr"/>
              <a:endParaRPr lang="en-US" sz="1200" dirty="0" smtClean="0">
                <a:solidFill>
                  <a:schemeClr val="accent3"/>
                </a:solidFill>
                <a:latin typeface="Arial Black"/>
                <a:cs typeface="Arial Black"/>
              </a:endParaRPr>
            </a:p>
            <a:p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T+152h	</a:t>
              </a:r>
              <a:r>
                <a:rPr lang="en-US" sz="1200" dirty="0">
                  <a:latin typeface="Arial Black"/>
                  <a:cs typeface="Arial Black"/>
                </a:rPr>
                <a:t>C</a:t>
              </a:r>
              <a:r>
                <a:rPr lang="en-US" sz="1200" dirty="0" smtClean="0">
                  <a:latin typeface="Arial Black"/>
                  <a:cs typeface="Arial Black"/>
                </a:rPr>
                <a:t>all Energy Company</a:t>
              </a:r>
              <a:endParaRPr lang="en-US" sz="1200" dirty="0">
                <a:latin typeface="Arial Black"/>
                <a:cs typeface="Arial Black"/>
              </a:endParaRPr>
            </a:p>
          </p:txBody>
        </p:sp>
        <p:sp>
          <p:nvSpPr>
            <p:cNvPr id="114" name="Right Arrow 113"/>
            <p:cNvSpPr/>
            <p:nvPr/>
          </p:nvSpPr>
          <p:spPr>
            <a:xfrm rot="10800000" flipV="1">
              <a:off x="3741869" y="3969752"/>
              <a:ext cx="1389966" cy="107127"/>
            </a:xfrm>
            <a:prstGeom prst="rightArrow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5391893" y="3830638"/>
              <a:ext cx="313006" cy="313006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116" name="Picture 1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5155227" y="3873678"/>
              <a:ext cx="318922" cy="318922"/>
            </a:xfrm>
            <a:prstGeom prst="rect">
              <a:avLst/>
            </a:prstGeom>
          </p:spPr>
        </p:pic>
        <p:sp>
          <p:nvSpPr>
            <p:cNvPr id="117" name="Rectangle 116"/>
            <p:cNvSpPr/>
            <p:nvPr/>
          </p:nvSpPr>
          <p:spPr>
            <a:xfrm>
              <a:off x="3145372" y="3830638"/>
              <a:ext cx="313006" cy="313006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118" name="Picture 1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71421" y="3869714"/>
              <a:ext cx="321603" cy="321603"/>
            </a:xfrm>
            <a:prstGeom prst="rect">
              <a:avLst/>
            </a:prstGeom>
          </p:spPr>
        </p:pic>
        <p:grpSp>
          <p:nvGrpSpPr>
            <p:cNvPr id="119" name="Group 118"/>
            <p:cNvGrpSpPr/>
            <p:nvPr/>
          </p:nvGrpSpPr>
          <p:grpSpPr>
            <a:xfrm>
              <a:off x="3148292" y="4916303"/>
              <a:ext cx="1934698" cy="447733"/>
              <a:chOff x="312225" y="3610261"/>
              <a:chExt cx="1934698" cy="447733"/>
            </a:xfrm>
          </p:grpSpPr>
          <p:sp>
            <p:nvSpPr>
              <p:cNvPr id="124" name="Rectangle 123"/>
              <p:cNvSpPr/>
              <p:nvPr/>
            </p:nvSpPr>
            <p:spPr>
              <a:xfrm>
                <a:off x="312225" y="3610262"/>
                <a:ext cx="313006" cy="313006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625231" y="3610261"/>
                <a:ext cx="1621692" cy="44773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622311" y="3622582"/>
                <a:ext cx="162461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That’s great. We’re sorry for the inconvenience.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3741870" y="4351768"/>
              <a:ext cx="1967132" cy="427818"/>
              <a:chOff x="592797" y="3610262"/>
              <a:chExt cx="1967132" cy="427818"/>
            </a:xfrm>
          </p:grpSpPr>
          <p:sp>
            <p:nvSpPr>
              <p:cNvPr id="121" name="Rectangle 120"/>
              <p:cNvSpPr/>
              <p:nvPr/>
            </p:nvSpPr>
            <p:spPr>
              <a:xfrm>
                <a:off x="2246923" y="3610262"/>
                <a:ext cx="313006" cy="31300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625231" y="3610262"/>
                <a:ext cx="1621692" cy="4278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592797" y="3622582"/>
                <a:ext cx="1654126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Calling to let you know my power is finally back.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</p:grpSp>
      <p:grpSp>
        <p:nvGrpSpPr>
          <p:cNvPr id="147" name="Group 146"/>
          <p:cNvGrpSpPr/>
          <p:nvPr/>
        </p:nvGrpSpPr>
        <p:grpSpPr>
          <a:xfrm>
            <a:off x="6008046" y="4140986"/>
            <a:ext cx="3337170" cy="2474494"/>
            <a:chOff x="6008046" y="4140986"/>
            <a:chExt cx="3337170" cy="2474494"/>
          </a:xfrm>
        </p:grpSpPr>
        <p:sp>
          <p:nvSpPr>
            <p:cNvPr id="129" name="TextBox 128"/>
            <p:cNvSpPr txBox="1"/>
            <p:nvPr/>
          </p:nvSpPr>
          <p:spPr>
            <a:xfrm>
              <a:off x="6008046" y="4140986"/>
              <a:ext cx="33371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T+160h	</a:t>
              </a:r>
              <a:r>
                <a:rPr lang="en-US" sz="1200" dirty="0" smtClean="0">
                  <a:latin typeface="Arial Black"/>
                  <a:cs typeface="Arial Black"/>
                </a:rPr>
                <a:t>Energy Company Call</a:t>
              </a:r>
              <a:endParaRPr lang="en-US" sz="1200" dirty="0">
                <a:latin typeface="Arial Black"/>
                <a:cs typeface="Arial Black"/>
              </a:endParaRPr>
            </a:p>
          </p:txBody>
        </p:sp>
        <p:sp>
          <p:nvSpPr>
            <p:cNvPr id="130" name="Right Arrow 129"/>
            <p:cNvSpPr/>
            <p:nvPr/>
          </p:nvSpPr>
          <p:spPr>
            <a:xfrm flipV="1">
              <a:off x="6710659" y="4961708"/>
              <a:ext cx="1389966" cy="107127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1" name="Group 130"/>
            <p:cNvGrpSpPr/>
            <p:nvPr/>
          </p:nvGrpSpPr>
          <p:grpSpPr>
            <a:xfrm>
              <a:off x="6111209" y="5285193"/>
              <a:ext cx="2060427" cy="415498"/>
              <a:chOff x="312225" y="3593275"/>
              <a:chExt cx="2060427" cy="415498"/>
            </a:xfrm>
          </p:grpSpPr>
          <p:sp>
            <p:nvSpPr>
              <p:cNvPr id="144" name="Rectangle 143"/>
              <p:cNvSpPr/>
              <p:nvPr/>
            </p:nvSpPr>
            <p:spPr>
              <a:xfrm>
                <a:off x="312225" y="3610262"/>
                <a:ext cx="313006" cy="313006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625231" y="3610261"/>
                <a:ext cx="1699802" cy="39851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590072" y="3593275"/>
                <a:ext cx="178258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Hi! Just calling to see if your power is back on yet?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grpSp>
          <p:nvGrpSpPr>
            <p:cNvPr id="132" name="Group 131"/>
            <p:cNvGrpSpPr/>
            <p:nvPr/>
          </p:nvGrpSpPr>
          <p:grpSpPr>
            <a:xfrm>
              <a:off x="6117082" y="6187662"/>
              <a:ext cx="1934698" cy="427818"/>
              <a:chOff x="312225" y="3610262"/>
              <a:chExt cx="1934698" cy="427818"/>
            </a:xfrm>
          </p:grpSpPr>
          <p:sp>
            <p:nvSpPr>
              <p:cNvPr id="141" name="Rectangle 140"/>
              <p:cNvSpPr/>
              <p:nvPr/>
            </p:nvSpPr>
            <p:spPr>
              <a:xfrm>
                <a:off x="312225" y="3610262"/>
                <a:ext cx="313006" cy="313006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625231" y="3610262"/>
                <a:ext cx="1621692" cy="4278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622311" y="3622582"/>
                <a:ext cx="162461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Great! Thanks for letting us know!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grpSp>
          <p:nvGrpSpPr>
            <p:cNvPr id="133" name="Group 132"/>
            <p:cNvGrpSpPr/>
            <p:nvPr/>
          </p:nvGrpSpPr>
          <p:grpSpPr>
            <a:xfrm>
              <a:off x="6740174" y="5789199"/>
              <a:ext cx="1937618" cy="313006"/>
              <a:chOff x="622311" y="3610262"/>
              <a:chExt cx="1937618" cy="313006"/>
            </a:xfrm>
          </p:grpSpPr>
          <p:sp>
            <p:nvSpPr>
              <p:cNvPr id="138" name="Rectangle 137"/>
              <p:cNvSpPr/>
              <p:nvPr/>
            </p:nvSpPr>
            <p:spPr>
              <a:xfrm>
                <a:off x="2246923" y="3610262"/>
                <a:ext cx="313006" cy="31300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625231" y="3610262"/>
                <a:ext cx="1621692" cy="3130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TextBox 139"/>
              <p:cNvSpPr txBox="1"/>
              <p:nvPr/>
            </p:nvSpPr>
            <p:spPr>
              <a:xfrm>
                <a:off x="622311" y="3622582"/>
                <a:ext cx="162461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Yes. It is.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sp>
          <p:nvSpPr>
            <p:cNvPr id="134" name="Rectangle 133"/>
            <p:cNvSpPr/>
            <p:nvPr/>
          </p:nvSpPr>
          <p:spPr>
            <a:xfrm>
              <a:off x="8360683" y="4822594"/>
              <a:ext cx="313006" cy="313006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135" name="Picture 1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8124017" y="4865634"/>
              <a:ext cx="318922" cy="318922"/>
            </a:xfrm>
            <a:prstGeom prst="rect">
              <a:avLst/>
            </a:prstGeom>
          </p:spPr>
        </p:pic>
        <p:sp>
          <p:nvSpPr>
            <p:cNvPr id="136" name="Rectangle 135"/>
            <p:cNvSpPr/>
            <p:nvPr/>
          </p:nvSpPr>
          <p:spPr>
            <a:xfrm>
              <a:off x="6114162" y="4822594"/>
              <a:ext cx="313006" cy="313006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137" name="Picture 1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40211" y="4861670"/>
              <a:ext cx="321603" cy="3216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5475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20000" cy="664840"/>
          </a:xfrm>
        </p:spPr>
        <p:txBody>
          <a:bodyPr/>
          <a:lstStyle/>
          <a:p>
            <a:r>
              <a:rPr lang="en-US" dirty="0" smtClean="0"/>
              <a:t>How It Works In Ann Arbor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66861" y="957162"/>
            <a:ext cx="3738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3"/>
                </a:solidFill>
                <a:latin typeface="Arial Black"/>
                <a:cs typeface="Arial Black"/>
              </a:rPr>
              <a:t>T+0	</a:t>
            </a:r>
            <a:r>
              <a:rPr lang="en-US" sz="1200" dirty="0" smtClean="0">
                <a:latin typeface="Arial Black"/>
                <a:cs typeface="Arial Black"/>
              </a:rPr>
              <a:t>Power Goes Out</a:t>
            </a:r>
            <a:endParaRPr lang="en-US" sz="1200" dirty="0">
              <a:latin typeface="Arial Black"/>
              <a:cs typeface="Arial Black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50448" y="1218420"/>
            <a:ext cx="3337170" cy="2701612"/>
            <a:chOff x="257907" y="1218420"/>
            <a:chExt cx="3337170" cy="2701612"/>
          </a:xfrm>
        </p:grpSpPr>
        <p:sp>
          <p:nvSpPr>
            <p:cNvPr id="25" name="TextBox 24"/>
            <p:cNvSpPr txBox="1"/>
            <p:nvPr/>
          </p:nvSpPr>
          <p:spPr>
            <a:xfrm>
              <a:off x="257907" y="1218420"/>
              <a:ext cx="33371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T+12h	</a:t>
              </a:r>
              <a:r>
                <a:rPr lang="en-US" sz="1200" dirty="0" smtClean="0">
                  <a:latin typeface="Arial Black"/>
                  <a:cs typeface="Arial Black"/>
                </a:rPr>
                <a:t>Energy Company Call</a:t>
              </a:r>
              <a:endParaRPr lang="en-US" sz="1200" dirty="0">
                <a:latin typeface="Arial Black"/>
                <a:cs typeface="Arial Black"/>
              </a:endParaRPr>
            </a:p>
          </p:txBody>
        </p:sp>
        <p:sp>
          <p:nvSpPr>
            <p:cNvPr id="29" name="Right Arrow 28"/>
            <p:cNvSpPr/>
            <p:nvPr/>
          </p:nvSpPr>
          <p:spPr>
            <a:xfrm flipV="1">
              <a:off x="911675" y="2420148"/>
              <a:ext cx="1389966" cy="107127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312225" y="2760620"/>
              <a:ext cx="1934698" cy="313006"/>
              <a:chOff x="312225" y="3610262"/>
              <a:chExt cx="1934698" cy="313006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312225" y="3610262"/>
                <a:ext cx="313006" cy="313006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625231" y="3610262"/>
                <a:ext cx="1621692" cy="3130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622311" y="3622582"/>
                <a:ext cx="162461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Is your power out?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318098" y="3607026"/>
              <a:ext cx="1934698" cy="313006"/>
              <a:chOff x="312225" y="3610262"/>
              <a:chExt cx="1934698" cy="313006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312225" y="3610262"/>
                <a:ext cx="313006" cy="313006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625231" y="3610262"/>
                <a:ext cx="1621692" cy="3130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22311" y="3622582"/>
                <a:ext cx="162461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Ok. Thank you.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941190" y="3179256"/>
              <a:ext cx="1937618" cy="313006"/>
              <a:chOff x="622311" y="3610262"/>
              <a:chExt cx="1937618" cy="313006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2246923" y="3610262"/>
                <a:ext cx="313006" cy="31300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625231" y="3610262"/>
                <a:ext cx="1621692" cy="3130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622311" y="3622582"/>
                <a:ext cx="162461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Yes. And I’m cold.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sp>
          <p:nvSpPr>
            <p:cNvPr id="40" name="Rectangle 39"/>
            <p:cNvSpPr/>
            <p:nvPr/>
          </p:nvSpPr>
          <p:spPr>
            <a:xfrm>
              <a:off x="2561699" y="2281034"/>
              <a:ext cx="313006" cy="313006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2325033" y="2324074"/>
              <a:ext cx="318922" cy="318922"/>
            </a:xfrm>
            <a:prstGeom prst="rect">
              <a:avLst/>
            </a:prstGeom>
          </p:spPr>
        </p:pic>
        <p:sp>
          <p:nvSpPr>
            <p:cNvPr id="41" name="Rectangle 40"/>
            <p:cNvSpPr/>
            <p:nvPr/>
          </p:nvSpPr>
          <p:spPr>
            <a:xfrm>
              <a:off x="315178" y="2281034"/>
              <a:ext cx="313006" cy="313006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1227" y="2320110"/>
              <a:ext cx="321603" cy="321603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150448" y="3949339"/>
            <a:ext cx="3337170" cy="2283582"/>
            <a:chOff x="150448" y="3949339"/>
            <a:chExt cx="3337170" cy="2283582"/>
          </a:xfrm>
        </p:grpSpPr>
        <p:sp>
          <p:nvSpPr>
            <p:cNvPr id="42" name="TextBox 41"/>
            <p:cNvSpPr txBox="1"/>
            <p:nvPr/>
          </p:nvSpPr>
          <p:spPr>
            <a:xfrm>
              <a:off x="150448" y="3949339"/>
              <a:ext cx="33371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T+36h	</a:t>
              </a:r>
              <a:r>
                <a:rPr lang="en-US" sz="1200" dirty="0">
                  <a:latin typeface="Arial Black"/>
                  <a:cs typeface="Arial Black"/>
                </a:rPr>
                <a:t>C</a:t>
              </a:r>
              <a:r>
                <a:rPr lang="en-US" sz="1200" dirty="0" smtClean="0">
                  <a:latin typeface="Arial Black"/>
                  <a:cs typeface="Arial Black"/>
                </a:rPr>
                <a:t>all Energy Company</a:t>
              </a:r>
              <a:endParaRPr lang="en-US" sz="1200" dirty="0">
                <a:latin typeface="Arial Black"/>
                <a:cs typeface="Arial Black"/>
              </a:endParaRPr>
            </a:p>
          </p:txBody>
        </p:sp>
        <p:sp>
          <p:nvSpPr>
            <p:cNvPr id="43" name="Right Arrow 42"/>
            <p:cNvSpPr/>
            <p:nvPr/>
          </p:nvSpPr>
          <p:spPr>
            <a:xfrm rot="10800000" flipV="1">
              <a:off x="807136" y="4995317"/>
              <a:ext cx="1389966" cy="107127"/>
            </a:xfrm>
            <a:prstGeom prst="rightArrow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457160" y="4856203"/>
              <a:ext cx="313006" cy="313006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2220494" y="4899243"/>
              <a:ext cx="318922" cy="318922"/>
            </a:xfrm>
            <a:prstGeom prst="rect">
              <a:avLst/>
            </a:prstGeom>
          </p:spPr>
        </p:pic>
        <p:sp>
          <p:nvSpPr>
            <p:cNvPr id="46" name="Rectangle 45"/>
            <p:cNvSpPr/>
            <p:nvPr/>
          </p:nvSpPr>
          <p:spPr>
            <a:xfrm>
              <a:off x="210639" y="4856203"/>
              <a:ext cx="313006" cy="313006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6688" y="4895279"/>
              <a:ext cx="321603" cy="321603"/>
            </a:xfrm>
            <a:prstGeom prst="rect">
              <a:avLst/>
            </a:prstGeom>
          </p:spPr>
        </p:pic>
        <p:grpSp>
          <p:nvGrpSpPr>
            <p:cNvPr id="48" name="Group 47"/>
            <p:cNvGrpSpPr/>
            <p:nvPr/>
          </p:nvGrpSpPr>
          <p:grpSpPr>
            <a:xfrm>
              <a:off x="213559" y="5805103"/>
              <a:ext cx="1934698" cy="427818"/>
              <a:chOff x="312225" y="3610262"/>
              <a:chExt cx="1934698" cy="427818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312225" y="3610262"/>
                <a:ext cx="313006" cy="313006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625231" y="3610262"/>
                <a:ext cx="1621692" cy="4278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622311" y="3622582"/>
                <a:ext cx="162461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We’re aware and working on it.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836651" y="5377333"/>
              <a:ext cx="1937618" cy="313006"/>
              <a:chOff x="622311" y="3610262"/>
              <a:chExt cx="1937618" cy="313006"/>
            </a:xfrm>
          </p:grpSpPr>
          <p:sp>
            <p:nvSpPr>
              <p:cNvPr id="53" name="Rectangle 52"/>
              <p:cNvSpPr/>
              <p:nvPr/>
            </p:nvSpPr>
            <p:spPr>
              <a:xfrm>
                <a:off x="2246923" y="3610262"/>
                <a:ext cx="313006" cy="31300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625231" y="3610262"/>
                <a:ext cx="1621692" cy="3130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622311" y="3622582"/>
                <a:ext cx="162461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My power is still out.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3091399" y="683965"/>
            <a:ext cx="3337170" cy="2320606"/>
            <a:chOff x="257907" y="1599426"/>
            <a:chExt cx="3337170" cy="2320606"/>
          </a:xfrm>
        </p:grpSpPr>
        <p:sp>
          <p:nvSpPr>
            <p:cNvPr id="57" name="TextBox 56"/>
            <p:cNvSpPr txBox="1"/>
            <p:nvPr/>
          </p:nvSpPr>
          <p:spPr>
            <a:xfrm>
              <a:off x="257907" y="1599426"/>
              <a:ext cx="33371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T+60h	</a:t>
              </a:r>
              <a:r>
                <a:rPr lang="en-US" sz="1200" dirty="0" smtClean="0">
                  <a:latin typeface="Arial Black"/>
                  <a:cs typeface="Arial Black"/>
                </a:rPr>
                <a:t>Energy Company Call</a:t>
              </a:r>
              <a:endParaRPr lang="en-US" sz="1200" dirty="0">
                <a:latin typeface="Arial Black"/>
                <a:cs typeface="Arial Black"/>
              </a:endParaRPr>
            </a:p>
          </p:txBody>
        </p:sp>
        <p:sp>
          <p:nvSpPr>
            <p:cNvPr id="58" name="Right Arrow 57"/>
            <p:cNvSpPr/>
            <p:nvPr/>
          </p:nvSpPr>
          <p:spPr>
            <a:xfrm flipV="1">
              <a:off x="911675" y="2420148"/>
              <a:ext cx="1389966" cy="107127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312225" y="2760620"/>
              <a:ext cx="1934698" cy="313006"/>
              <a:chOff x="312225" y="3610262"/>
              <a:chExt cx="1934698" cy="313006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312225" y="3610262"/>
                <a:ext cx="313006" cy="313006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25231" y="3610262"/>
                <a:ext cx="1621692" cy="3130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622311" y="3622582"/>
                <a:ext cx="162461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Is your power still out?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318098" y="3607026"/>
              <a:ext cx="1934698" cy="313006"/>
              <a:chOff x="312225" y="3610262"/>
              <a:chExt cx="1934698" cy="313006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312225" y="3610262"/>
                <a:ext cx="313006" cy="313006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625231" y="3610262"/>
                <a:ext cx="1621692" cy="3130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622311" y="3622582"/>
                <a:ext cx="162461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Ok. It will be back soon.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grpSp>
          <p:nvGrpSpPr>
            <p:cNvPr id="61" name="Group 60"/>
            <p:cNvGrpSpPr/>
            <p:nvPr/>
          </p:nvGrpSpPr>
          <p:grpSpPr>
            <a:xfrm>
              <a:off x="941190" y="3179256"/>
              <a:ext cx="1937618" cy="313006"/>
              <a:chOff x="622311" y="3610262"/>
              <a:chExt cx="1937618" cy="313006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2246923" y="3610262"/>
                <a:ext cx="313006" cy="31300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625231" y="3610262"/>
                <a:ext cx="1621692" cy="3130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622311" y="3622582"/>
                <a:ext cx="162461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Yes. And I’m very cold.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sp>
          <p:nvSpPr>
            <p:cNvPr id="62" name="Rectangle 61"/>
            <p:cNvSpPr/>
            <p:nvPr/>
          </p:nvSpPr>
          <p:spPr>
            <a:xfrm>
              <a:off x="2561699" y="2281034"/>
              <a:ext cx="313006" cy="313006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2325033" y="2324074"/>
              <a:ext cx="318922" cy="318922"/>
            </a:xfrm>
            <a:prstGeom prst="rect">
              <a:avLst/>
            </a:prstGeom>
          </p:spPr>
        </p:pic>
        <p:sp>
          <p:nvSpPr>
            <p:cNvPr id="64" name="Rectangle 63"/>
            <p:cNvSpPr/>
            <p:nvPr/>
          </p:nvSpPr>
          <p:spPr>
            <a:xfrm>
              <a:off x="315178" y="2281034"/>
              <a:ext cx="313006" cy="313006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1227" y="2320110"/>
              <a:ext cx="321603" cy="321603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3085181" y="2933543"/>
            <a:ext cx="3337170" cy="2406089"/>
            <a:chOff x="3085181" y="3099616"/>
            <a:chExt cx="3337170" cy="2406089"/>
          </a:xfrm>
        </p:grpSpPr>
        <p:sp>
          <p:nvSpPr>
            <p:cNvPr id="76" name="TextBox 75"/>
            <p:cNvSpPr txBox="1"/>
            <p:nvPr/>
          </p:nvSpPr>
          <p:spPr>
            <a:xfrm>
              <a:off x="3085181" y="3099616"/>
              <a:ext cx="33371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T+72h	</a:t>
              </a:r>
              <a:r>
                <a:rPr lang="en-US" sz="1200" dirty="0">
                  <a:latin typeface="Arial Black"/>
                  <a:cs typeface="Arial Black"/>
                </a:rPr>
                <a:t>C</a:t>
              </a:r>
              <a:r>
                <a:rPr lang="en-US" sz="1200" dirty="0" smtClean="0">
                  <a:latin typeface="Arial Black"/>
                  <a:cs typeface="Arial Black"/>
                </a:rPr>
                <a:t>all Energy Company</a:t>
              </a:r>
              <a:endParaRPr lang="en-US" sz="1200" dirty="0">
                <a:latin typeface="Arial Black"/>
                <a:cs typeface="Arial Black"/>
              </a:endParaRPr>
            </a:p>
          </p:txBody>
        </p:sp>
        <p:sp>
          <p:nvSpPr>
            <p:cNvPr id="77" name="Right Arrow 76"/>
            <p:cNvSpPr/>
            <p:nvPr/>
          </p:nvSpPr>
          <p:spPr>
            <a:xfrm rot="10800000" flipV="1">
              <a:off x="3741869" y="3969752"/>
              <a:ext cx="1389966" cy="107127"/>
            </a:xfrm>
            <a:prstGeom prst="rightArrow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5391893" y="3830638"/>
              <a:ext cx="313006" cy="313006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5155227" y="3873678"/>
              <a:ext cx="318922" cy="318922"/>
            </a:xfrm>
            <a:prstGeom prst="rect">
              <a:avLst/>
            </a:prstGeom>
          </p:spPr>
        </p:pic>
        <p:sp>
          <p:nvSpPr>
            <p:cNvPr id="80" name="Rectangle 79"/>
            <p:cNvSpPr/>
            <p:nvPr/>
          </p:nvSpPr>
          <p:spPr>
            <a:xfrm>
              <a:off x="3145372" y="3830638"/>
              <a:ext cx="313006" cy="313006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71421" y="3869714"/>
              <a:ext cx="321603" cy="321603"/>
            </a:xfrm>
            <a:prstGeom prst="rect">
              <a:avLst/>
            </a:prstGeom>
          </p:spPr>
        </p:pic>
        <p:grpSp>
          <p:nvGrpSpPr>
            <p:cNvPr id="82" name="Group 81"/>
            <p:cNvGrpSpPr/>
            <p:nvPr/>
          </p:nvGrpSpPr>
          <p:grpSpPr>
            <a:xfrm>
              <a:off x="3148292" y="4916303"/>
              <a:ext cx="1934698" cy="589402"/>
              <a:chOff x="312225" y="3610261"/>
              <a:chExt cx="1934698" cy="589402"/>
            </a:xfrm>
          </p:grpSpPr>
          <p:sp>
            <p:nvSpPr>
              <p:cNvPr id="87" name="Rectangle 86"/>
              <p:cNvSpPr/>
              <p:nvPr/>
            </p:nvSpPr>
            <p:spPr>
              <a:xfrm>
                <a:off x="312225" y="3610262"/>
                <a:ext cx="313006" cy="313006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625231" y="3610261"/>
                <a:ext cx="1621692" cy="58940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622311" y="3622582"/>
                <a:ext cx="1624611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Are you sure?</a:t>
                </a:r>
              </a:p>
              <a:p>
                <a:r>
                  <a:rPr lang="en-US" sz="1050" dirty="0" smtClean="0">
                    <a:latin typeface="Avenir Book"/>
                    <a:cs typeface="Avenir Book"/>
                  </a:rPr>
                  <a:t>We’ll send someone to investigate ASAP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grpSp>
          <p:nvGrpSpPr>
            <p:cNvPr id="83" name="Group 82"/>
            <p:cNvGrpSpPr/>
            <p:nvPr/>
          </p:nvGrpSpPr>
          <p:grpSpPr>
            <a:xfrm>
              <a:off x="3771384" y="4351768"/>
              <a:ext cx="1937618" cy="427818"/>
              <a:chOff x="622311" y="3610262"/>
              <a:chExt cx="1937618" cy="427818"/>
            </a:xfrm>
          </p:grpSpPr>
          <p:sp>
            <p:nvSpPr>
              <p:cNvPr id="84" name="Rectangle 83"/>
              <p:cNvSpPr/>
              <p:nvPr/>
            </p:nvSpPr>
            <p:spPr>
              <a:xfrm>
                <a:off x="2246923" y="3610262"/>
                <a:ext cx="313006" cy="31300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625231" y="3610262"/>
                <a:ext cx="1621692" cy="4278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622311" y="3622582"/>
                <a:ext cx="162461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My power is still out.</a:t>
                </a:r>
              </a:p>
              <a:p>
                <a:r>
                  <a:rPr lang="en-US" sz="1050" dirty="0" smtClean="0">
                    <a:latin typeface="Avenir Book"/>
                    <a:cs typeface="Avenir Book"/>
                  </a:rPr>
                  <a:t>It’s been 3 days.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</p:grpSp>
      <p:grpSp>
        <p:nvGrpSpPr>
          <p:cNvPr id="90" name="Group 89"/>
          <p:cNvGrpSpPr/>
          <p:nvPr/>
        </p:nvGrpSpPr>
        <p:grpSpPr>
          <a:xfrm>
            <a:off x="3085181" y="5307530"/>
            <a:ext cx="3337170" cy="1474200"/>
            <a:chOff x="257907" y="1599426"/>
            <a:chExt cx="3337170" cy="1474200"/>
          </a:xfrm>
        </p:grpSpPr>
        <p:sp>
          <p:nvSpPr>
            <p:cNvPr id="91" name="TextBox 90"/>
            <p:cNvSpPr txBox="1"/>
            <p:nvPr/>
          </p:nvSpPr>
          <p:spPr>
            <a:xfrm>
              <a:off x="257907" y="1599426"/>
              <a:ext cx="33371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T+80h	</a:t>
              </a:r>
              <a:r>
                <a:rPr lang="en-US" sz="1200" dirty="0" smtClean="0">
                  <a:latin typeface="Arial Black"/>
                  <a:cs typeface="Arial Black"/>
                </a:rPr>
                <a:t>Energy Company Call</a:t>
              </a:r>
              <a:endParaRPr lang="en-US" sz="1200" dirty="0">
                <a:latin typeface="Arial Black"/>
                <a:cs typeface="Arial Black"/>
              </a:endParaRPr>
            </a:p>
          </p:txBody>
        </p:sp>
        <p:sp>
          <p:nvSpPr>
            <p:cNvPr id="92" name="Right Arrow 91"/>
            <p:cNvSpPr/>
            <p:nvPr/>
          </p:nvSpPr>
          <p:spPr>
            <a:xfrm flipV="1">
              <a:off x="911675" y="2420148"/>
              <a:ext cx="1389966" cy="107127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3" name="Group 92"/>
            <p:cNvGrpSpPr/>
            <p:nvPr/>
          </p:nvGrpSpPr>
          <p:grpSpPr>
            <a:xfrm>
              <a:off x="312225" y="2760620"/>
              <a:ext cx="1934698" cy="313006"/>
              <a:chOff x="312225" y="3610262"/>
              <a:chExt cx="1934698" cy="313006"/>
            </a:xfrm>
          </p:grpSpPr>
          <p:sp>
            <p:nvSpPr>
              <p:cNvPr id="106" name="Rectangle 105"/>
              <p:cNvSpPr/>
              <p:nvPr/>
            </p:nvSpPr>
            <p:spPr>
              <a:xfrm>
                <a:off x="312225" y="3610262"/>
                <a:ext cx="313006" cy="313006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625231" y="3610262"/>
                <a:ext cx="1621692" cy="3130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622311" y="3622582"/>
                <a:ext cx="162461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Is your power back on?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sp>
          <p:nvSpPr>
            <p:cNvPr id="96" name="Rectangle 95"/>
            <p:cNvSpPr/>
            <p:nvPr/>
          </p:nvSpPr>
          <p:spPr>
            <a:xfrm>
              <a:off x="2561699" y="2281034"/>
              <a:ext cx="313006" cy="313006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2325033" y="2324074"/>
              <a:ext cx="318922" cy="318922"/>
            </a:xfrm>
            <a:prstGeom prst="rect">
              <a:avLst/>
            </a:prstGeom>
          </p:spPr>
        </p:pic>
        <p:sp>
          <p:nvSpPr>
            <p:cNvPr id="98" name="Rectangle 97"/>
            <p:cNvSpPr/>
            <p:nvPr/>
          </p:nvSpPr>
          <p:spPr>
            <a:xfrm>
              <a:off x="315178" y="2281034"/>
              <a:ext cx="313006" cy="313006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99" name="Picture 9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1227" y="2320110"/>
              <a:ext cx="321603" cy="321603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6790954" y="1069986"/>
            <a:ext cx="1937618" cy="313006"/>
            <a:chOff x="6652697" y="1015098"/>
            <a:chExt cx="1937618" cy="313006"/>
          </a:xfrm>
        </p:grpSpPr>
        <p:sp>
          <p:nvSpPr>
            <p:cNvPr id="109" name="Rectangle 108"/>
            <p:cNvSpPr/>
            <p:nvPr/>
          </p:nvSpPr>
          <p:spPr>
            <a:xfrm>
              <a:off x="8277309" y="1015098"/>
              <a:ext cx="313006" cy="313006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6655617" y="1015098"/>
              <a:ext cx="1621692" cy="3130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6652697" y="1027418"/>
              <a:ext cx="16246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latin typeface="Avenir Book"/>
                  <a:cs typeface="Avenir Book"/>
                </a:rPr>
                <a:t>No. Still no power.</a:t>
              </a:r>
              <a:endParaRPr lang="en-US" sz="1050" dirty="0">
                <a:latin typeface="Avenir Book"/>
                <a:cs typeface="Avenir Book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586114" y="1639284"/>
            <a:ext cx="2187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rgbClr val="FF6700"/>
                </a:solidFill>
                <a:latin typeface="+mj-lt"/>
              </a:rPr>
              <a:t>3 days and several phone calls later…</a:t>
            </a:r>
            <a:endParaRPr lang="en-US" sz="1200" i="1" dirty="0">
              <a:solidFill>
                <a:srgbClr val="FF6700"/>
              </a:solidFill>
              <a:latin typeface="+mj-lt"/>
            </a:endParaRPr>
          </a:p>
        </p:txBody>
      </p:sp>
      <p:grpSp>
        <p:nvGrpSpPr>
          <p:cNvPr id="112" name="Group 111"/>
          <p:cNvGrpSpPr/>
          <p:nvPr/>
        </p:nvGrpSpPr>
        <p:grpSpPr>
          <a:xfrm>
            <a:off x="6105444" y="1933595"/>
            <a:ext cx="3337170" cy="2264420"/>
            <a:chOff x="3036336" y="3099616"/>
            <a:chExt cx="3337170" cy="2264420"/>
          </a:xfrm>
        </p:grpSpPr>
        <p:sp>
          <p:nvSpPr>
            <p:cNvPr id="113" name="TextBox 112"/>
            <p:cNvSpPr txBox="1"/>
            <p:nvPr/>
          </p:nvSpPr>
          <p:spPr>
            <a:xfrm>
              <a:off x="3036336" y="3099616"/>
              <a:ext cx="33371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200" dirty="0">
                <a:solidFill>
                  <a:schemeClr val="accent3"/>
                </a:solidFill>
                <a:latin typeface="Arial Black"/>
                <a:cs typeface="Arial Black"/>
              </a:endParaRPr>
            </a:p>
            <a:p>
              <a:pPr algn="ctr"/>
              <a:endParaRPr lang="en-US" sz="1200" dirty="0" smtClean="0">
                <a:solidFill>
                  <a:schemeClr val="accent3"/>
                </a:solidFill>
                <a:latin typeface="Arial Black"/>
                <a:cs typeface="Arial Black"/>
              </a:endParaRPr>
            </a:p>
            <a:p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T+152h	</a:t>
              </a:r>
              <a:r>
                <a:rPr lang="en-US" sz="1200" dirty="0">
                  <a:latin typeface="Arial Black"/>
                  <a:cs typeface="Arial Black"/>
                </a:rPr>
                <a:t>C</a:t>
              </a:r>
              <a:r>
                <a:rPr lang="en-US" sz="1200" dirty="0" smtClean="0">
                  <a:latin typeface="Arial Black"/>
                  <a:cs typeface="Arial Black"/>
                </a:rPr>
                <a:t>all Energy Company</a:t>
              </a:r>
              <a:endParaRPr lang="en-US" sz="1200" dirty="0">
                <a:latin typeface="Arial Black"/>
                <a:cs typeface="Arial Black"/>
              </a:endParaRPr>
            </a:p>
          </p:txBody>
        </p:sp>
        <p:sp>
          <p:nvSpPr>
            <p:cNvPr id="114" name="Right Arrow 113"/>
            <p:cNvSpPr/>
            <p:nvPr/>
          </p:nvSpPr>
          <p:spPr>
            <a:xfrm rot="10800000" flipV="1">
              <a:off x="3741869" y="3969752"/>
              <a:ext cx="1389966" cy="107127"/>
            </a:xfrm>
            <a:prstGeom prst="rightArrow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5391893" y="3830638"/>
              <a:ext cx="313006" cy="313006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116" name="Picture 1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5155227" y="3873678"/>
              <a:ext cx="318922" cy="318922"/>
            </a:xfrm>
            <a:prstGeom prst="rect">
              <a:avLst/>
            </a:prstGeom>
          </p:spPr>
        </p:pic>
        <p:sp>
          <p:nvSpPr>
            <p:cNvPr id="117" name="Rectangle 116"/>
            <p:cNvSpPr/>
            <p:nvPr/>
          </p:nvSpPr>
          <p:spPr>
            <a:xfrm>
              <a:off x="3145372" y="3830638"/>
              <a:ext cx="313006" cy="313006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118" name="Picture 1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71421" y="3869714"/>
              <a:ext cx="321603" cy="321603"/>
            </a:xfrm>
            <a:prstGeom prst="rect">
              <a:avLst/>
            </a:prstGeom>
          </p:spPr>
        </p:pic>
        <p:grpSp>
          <p:nvGrpSpPr>
            <p:cNvPr id="119" name="Group 118"/>
            <p:cNvGrpSpPr/>
            <p:nvPr/>
          </p:nvGrpSpPr>
          <p:grpSpPr>
            <a:xfrm>
              <a:off x="3148292" y="4916303"/>
              <a:ext cx="1934698" cy="447733"/>
              <a:chOff x="312225" y="3610261"/>
              <a:chExt cx="1934698" cy="447733"/>
            </a:xfrm>
          </p:grpSpPr>
          <p:sp>
            <p:nvSpPr>
              <p:cNvPr id="124" name="Rectangle 123"/>
              <p:cNvSpPr/>
              <p:nvPr/>
            </p:nvSpPr>
            <p:spPr>
              <a:xfrm>
                <a:off x="312225" y="3610262"/>
                <a:ext cx="313006" cy="313006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625231" y="3610261"/>
                <a:ext cx="1621692" cy="44773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622311" y="3622582"/>
                <a:ext cx="162461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That’s great. We’re sorry for the inconvenience.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3741870" y="4351768"/>
              <a:ext cx="1967132" cy="427818"/>
              <a:chOff x="592797" y="3610262"/>
              <a:chExt cx="1967132" cy="427818"/>
            </a:xfrm>
          </p:grpSpPr>
          <p:sp>
            <p:nvSpPr>
              <p:cNvPr id="121" name="Rectangle 120"/>
              <p:cNvSpPr/>
              <p:nvPr/>
            </p:nvSpPr>
            <p:spPr>
              <a:xfrm>
                <a:off x="2246923" y="3610262"/>
                <a:ext cx="313006" cy="31300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625231" y="3610262"/>
                <a:ext cx="1621692" cy="4278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592797" y="3622582"/>
                <a:ext cx="1654126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Calling to let you know my power is finally back.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</p:grpSp>
      <p:grpSp>
        <p:nvGrpSpPr>
          <p:cNvPr id="147" name="Group 146"/>
          <p:cNvGrpSpPr/>
          <p:nvPr/>
        </p:nvGrpSpPr>
        <p:grpSpPr>
          <a:xfrm>
            <a:off x="6008046" y="4140986"/>
            <a:ext cx="3337170" cy="2474494"/>
            <a:chOff x="6008046" y="4140986"/>
            <a:chExt cx="3337170" cy="2474494"/>
          </a:xfrm>
        </p:grpSpPr>
        <p:sp>
          <p:nvSpPr>
            <p:cNvPr id="129" name="TextBox 128"/>
            <p:cNvSpPr txBox="1"/>
            <p:nvPr/>
          </p:nvSpPr>
          <p:spPr>
            <a:xfrm>
              <a:off x="6008046" y="4140986"/>
              <a:ext cx="33371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pPr algn="ctr"/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.</a:t>
              </a:r>
            </a:p>
            <a:p>
              <a:r>
                <a:rPr lang="en-US" sz="1200" dirty="0" smtClean="0">
                  <a:solidFill>
                    <a:schemeClr val="accent3"/>
                  </a:solidFill>
                  <a:latin typeface="Arial Black"/>
                  <a:cs typeface="Arial Black"/>
                </a:rPr>
                <a:t>T+160h	</a:t>
              </a:r>
              <a:r>
                <a:rPr lang="en-US" sz="1200" dirty="0" smtClean="0">
                  <a:latin typeface="Arial Black"/>
                  <a:cs typeface="Arial Black"/>
                </a:rPr>
                <a:t>Energy Company Call</a:t>
              </a:r>
              <a:endParaRPr lang="en-US" sz="1200" dirty="0">
                <a:latin typeface="Arial Black"/>
                <a:cs typeface="Arial Black"/>
              </a:endParaRPr>
            </a:p>
          </p:txBody>
        </p:sp>
        <p:sp>
          <p:nvSpPr>
            <p:cNvPr id="130" name="Right Arrow 129"/>
            <p:cNvSpPr/>
            <p:nvPr/>
          </p:nvSpPr>
          <p:spPr>
            <a:xfrm flipV="1">
              <a:off x="6710659" y="4961708"/>
              <a:ext cx="1389966" cy="107127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1" name="Group 130"/>
            <p:cNvGrpSpPr/>
            <p:nvPr/>
          </p:nvGrpSpPr>
          <p:grpSpPr>
            <a:xfrm>
              <a:off x="6111209" y="5285193"/>
              <a:ext cx="2060427" cy="415498"/>
              <a:chOff x="312225" y="3593275"/>
              <a:chExt cx="2060427" cy="415498"/>
            </a:xfrm>
          </p:grpSpPr>
          <p:sp>
            <p:nvSpPr>
              <p:cNvPr id="144" name="Rectangle 143"/>
              <p:cNvSpPr/>
              <p:nvPr/>
            </p:nvSpPr>
            <p:spPr>
              <a:xfrm>
                <a:off x="312225" y="3610262"/>
                <a:ext cx="313006" cy="313006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625231" y="3610261"/>
                <a:ext cx="1699802" cy="39851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590072" y="3593275"/>
                <a:ext cx="178258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Hi! Just calling to see if your power is back on yet?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grpSp>
          <p:nvGrpSpPr>
            <p:cNvPr id="132" name="Group 131"/>
            <p:cNvGrpSpPr/>
            <p:nvPr/>
          </p:nvGrpSpPr>
          <p:grpSpPr>
            <a:xfrm>
              <a:off x="6117082" y="6187662"/>
              <a:ext cx="1934698" cy="427818"/>
              <a:chOff x="312225" y="3610262"/>
              <a:chExt cx="1934698" cy="427818"/>
            </a:xfrm>
          </p:grpSpPr>
          <p:sp>
            <p:nvSpPr>
              <p:cNvPr id="141" name="Rectangle 140"/>
              <p:cNvSpPr/>
              <p:nvPr/>
            </p:nvSpPr>
            <p:spPr>
              <a:xfrm>
                <a:off x="312225" y="3610262"/>
                <a:ext cx="313006" cy="313006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625231" y="3610262"/>
                <a:ext cx="1621692" cy="4278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622311" y="3622582"/>
                <a:ext cx="162461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Great! Thanks for letting us know!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grpSp>
          <p:nvGrpSpPr>
            <p:cNvPr id="133" name="Group 132"/>
            <p:cNvGrpSpPr/>
            <p:nvPr/>
          </p:nvGrpSpPr>
          <p:grpSpPr>
            <a:xfrm>
              <a:off x="6740174" y="5789199"/>
              <a:ext cx="1937618" cy="313006"/>
              <a:chOff x="622311" y="3610262"/>
              <a:chExt cx="1937618" cy="313006"/>
            </a:xfrm>
          </p:grpSpPr>
          <p:sp>
            <p:nvSpPr>
              <p:cNvPr id="138" name="Rectangle 137"/>
              <p:cNvSpPr/>
              <p:nvPr/>
            </p:nvSpPr>
            <p:spPr>
              <a:xfrm>
                <a:off x="2246923" y="3610262"/>
                <a:ext cx="313006" cy="31300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625231" y="3610262"/>
                <a:ext cx="1621692" cy="3130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TextBox 139"/>
              <p:cNvSpPr txBox="1"/>
              <p:nvPr/>
            </p:nvSpPr>
            <p:spPr>
              <a:xfrm>
                <a:off x="622311" y="3622582"/>
                <a:ext cx="162461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latin typeface="Avenir Book"/>
                    <a:cs typeface="Avenir Book"/>
                  </a:rPr>
                  <a:t>Yes. It is.</a:t>
                </a:r>
                <a:endParaRPr lang="en-US" sz="1050" dirty="0">
                  <a:latin typeface="Avenir Book"/>
                  <a:cs typeface="Avenir Book"/>
                </a:endParaRPr>
              </a:p>
            </p:txBody>
          </p:sp>
        </p:grpSp>
        <p:sp>
          <p:nvSpPr>
            <p:cNvPr id="134" name="Rectangle 133"/>
            <p:cNvSpPr/>
            <p:nvPr/>
          </p:nvSpPr>
          <p:spPr>
            <a:xfrm>
              <a:off x="8360683" y="4822594"/>
              <a:ext cx="313006" cy="313006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135" name="Picture 1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8124017" y="4865634"/>
              <a:ext cx="318922" cy="318922"/>
            </a:xfrm>
            <a:prstGeom prst="rect">
              <a:avLst/>
            </a:prstGeom>
          </p:spPr>
        </p:pic>
        <p:sp>
          <p:nvSpPr>
            <p:cNvPr id="136" name="Rectangle 135"/>
            <p:cNvSpPr/>
            <p:nvPr/>
          </p:nvSpPr>
          <p:spPr>
            <a:xfrm>
              <a:off x="6114162" y="4822594"/>
              <a:ext cx="313006" cy="313006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800" dirty="0"/>
            </a:p>
          </p:txBody>
        </p:sp>
        <p:pic>
          <p:nvPicPr>
            <p:cNvPr id="137" name="Picture 1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40211" y="4861670"/>
              <a:ext cx="321603" cy="321603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51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7" name="Picture 126" descr="meter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634" y="683965"/>
            <a:ext cx="4841778" cy="50327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6861" y="5430641"/>
            <a:ext cx="90284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bg1"/>
                </a:solidFill>
                <a:latin typeface="Arial Black"/>
                <a:cs typeface="Arial Black"/>
              </a:rPr>
              <a:t>And this home has a smart meter installed…</a:t>
            </a:r>
            <a:endParaRPr lang="en-US" sz="2800" i="1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901908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49461" y="5157016"/>
            <a:ext cx="31198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7F7F7F"/>
                </a:solidFill>
              </a:rPr>
              <a:t>p</a:t>
            </a:r>
            <a:r>
              <a:rPr lang="en-US" sz="1100" dirty="0" smtClean="0">
                <a:solidFill>
                  <a:srgbClr val="7F7F7F"/>
                </a:solidFill>
              </a:rPr>
              <a:t>hoto: Rajesh Kumar Singh/Associated Press</a:t>
            </a:r>
          </a:p>
          <a:p>
            <a:r>
              <a:rPr lang="en-US" sz="1100" dirty="0" smtClean="0">
                <a:solidFill>
                  <a:srgbClr val="7F7F7F"/>
                </a:solidFill>
              </a:rPr>
              <a:t> </a:t>
            </a:r>
            <a:endParaRPr lang="en-US" sz="1100" dirty="0">
              <a:solidFill>
                <a:srgbClr val="7F7F7F"/>
              </a:solidFill>
            </a:endParaRPr>
          </a:p>
        </p:txBody>
      </p:sp>
      <p:pic>
        <p:nvPicPr>
          <p:cNvPr id="3" name="Content Placeholder 2" descr="india-power-failure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58" b="13558"/>
          <a:stretch>
            <a:fillRect/>
          </a:stretch>
        </p:blipFill>
        <p:spPr>
          <a:xfrm>
            <a:off x="692365" y="783453"/>
            <a:ext cx="7620000" cy="4373563"/>
          </a:xfrm>
        </p:spPr>
      </p:pic>
    </p:spTree>
    <p:extLst>
      <p:ext uri="{BB962C8B-B14F-4D97-AF65-F5344CB8AC3E}">
        <p14:creationId xmlns:p14="http://schemas.microsoft.com/office/powerpoint/2010/main" val="181186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Power Outages With Smartphones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6" name="Picture 25" descr="phone chargi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905" y="2321281"/>
            <a:ext cx="1507904" cy="2981976"/>
          </a:xfrm>
          <a:prstGeom prst="rect">
            <a:avLst/>
          </a:prstGeom>
        </p:spPr>
      </p:pic>
      <p:pic>
        <p:nvPicPr>
          <p:cNvPr id="3" name="Picture 2" descr="Pylon_d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80" y="1934430"/>
            <a:ext cx="1852422" cy="375446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 bwMode="auto">
          <a:xfrm flipH="1">
            <a:off x="3056776" y="3827516"/>
            <a:ext cx="613129" cy="0"/>
          </a:xfrm>
          <a:prstGeom prst="line">
            <a:avLst/>
          </a:prstGeom>
          <a:noFill/>
          <a:ln w="57150" cap="flat" cmpd="sng" algn="ctr">
            <a:solidFill>
              <a:srgbClr val="267CF2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3129216" y="3826260"/>
            <a:ext cx="609885" cy="0"/>
          </a:xfrm>
          <a:prstGeom prst="line">
            <a:avLst/>
          </a:prstGeom>
          <a:noFill/>
          <a:ln w="57150" cap="flat" cmpd="sng" algn="ctr">
            <a:solidFill>
              <a:srgbClr val="267CF2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 flipH="1">
            <a:off x="5269233" y="3827516"/>
            <a:ext cx="613129" cy="0"/>
          </a:xfrm>
          <a:prstGeom prst="line">
            <a:avLst/>
          </a:prstGeom>
          <a:noFill/>
          <a:ln w="57150" cap="flat" cmpd="sng" algn="ctr">
            <a:solidFill>
              <a:srgbClr val="267CF2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5341673" y="3826260"/>
            <a:ext cx="609885" cy="0"/>
          </a:xfrm>
          <a:prstGeom prst="line">
            <a:avLst/>
          </a:prstGeom>
          <a:noFill/>
          <a:ln w="57150" cap="flat" cmpd="sng" algn="ctr">
            <a:solidFill>
              <a:srgbClr val="267CF2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pic>
        <p:nvPicPr>
          <p:cNvPr id="5" name="Picture 4" descr="Screen Shot 2014-02-24 at 3.15.47 PM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924" y="1939178"/>
            <a:ext cx="2419044" cy="367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867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068" y="195677"/>
            <a:ext cx="8543924" cy="6564410"/>
          </a:xfrm>
        </p:spPr>
        <p:txBody>
          <a:bodyPr anchor="ctr">
            <a:normAutofit/>
          </a:bodyPr>
          <a:lstStyle/>
          <a:p>
            <a:pPr algn="ctr"/>
            <a:r>
              <a:rPr lang="en-US" sz="4000" baseline="30000" dirty="0"/>
              <a:t>We </a:t>
            </a:r>
            <a:r>
              <a:rPr lang="en-US" sz="4000" baseline="30000" dirty="0" smtClean="0"/>
              <a:t>propose a </a:t>
            </a:r>
            <a:r>
              <a:rPr lang="en-US" sz="4000" baseline="30000" dirty="0"/>
              <a:t>global, crowd-sourced </a:t>
            </a:r>
            <a:r>
              <a:rPr lang="en-US" sz="4000" baseline="30000" dirty="0" smtClean="0"/>
              <a:t>platform </a:t>
            </a:r>
            <a:r>
              <a:rPr lang="en-US" sz="4000" baseline="30000" dirty="0"/>
              <a:t>that leverages a simple side-channel available to smartphones—the charger status</a:t>
            </a:r>
            <a:r>
              <a:rPr lang="en-US" sz="4000" baseline="30000" dirty="0" smtClean="0"/>
              <a:t>—to </a:t>
            </a:r>
            <a:r>
              <a:rPr lang="en-US" sz="4000" baseline="30000" dirty="0"/>
              <a:t>provide a simple, free, and easily deployable grid monitoring solution.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445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Crowd-Sourced Monitoring is Useful to Ratepayers, Researchers and Regulators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06695"/>
            <a:ext cx="9001124" cy="3749557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People want to know</a:t>
            </a:r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endParaRPr lang="en-US" sz="3200" dirty="0" smtClean="0"/>
          </a:p>
          <a:p>
            <a:pPr algn="ctr"/>
            <a:endParaRPr lang="en-US" sz="3200" dirty="0" smtClean="0"/>
          </a:p>
          <a:p>
            <a:pPr algn="ctr"/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439429"/>
            <a:ext cx="900112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How often does power go out in a neighborhood?</a:t>
            </a:r>
          </a:p>
          <a:p>
            <a:pPr algn="ctr"/>
            <a:endParaRPr lang="en-US" sz="2400" dirty="0" smtClean="0">
              <a:solidFill>
                <a:schemeClr val="tx2"/>
              </a:solidFill>
            </a:endParaRPr>
          </a:p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Is </a:t>
            </a:r>
            <a:r>
              <a:rPr lang="en-US" sz="2400" dirty="0" err="1" smtClean="0">
                <a:solidFill>
                  <a:schemeClr val="tx2"/>
                </a:solidFill>
              </a:rPr>
              <a:t>Eggman</a:t>
            </a:r>
            <a:r>
              <a:rPr lang="en-US" sz="2400" dirty="0" smtClean="0">
                <a:solidFill>
                  <a:schemeClr val="tx2"/>
                </a:solidFill>
              </a:rPr>
              <a:t> Electric more dependable than </a:t>
            </a:r>
            <a:r>
              <a:rPr lang="en-US" sz="2400" dirty="0" err="1" smtClean="0">
                <a:solidFill>
                  <a:schemeClr val="tx2"/>
                </a:solidFill>
              </a:rPr>
              <a:t>OmniCorp</a:t>
            </a:r>
            <a:r>
              <a:rPr lang="en-US" sz="2400" dirty="0" smtClean="0">
                <a:solidFill>
                  <a:schemeClr val="tx2"/>
                </a:solidFill>
              </a:rPr>
              <a:t> Power?</a:t>
            </a:r>
          </a:p>
          <a:p>
            <a:pPr algn="ctr"/>
            <a:endParaRPr lang="en-US" sz="2400" dirty="0" smtClean="0">
              <a:solidFill>
                <a:schemeClr val="tx2"/>
              </a:solidFill>
            </a:endParaRPr>
          </a:p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Where is the data to inform regulators that power is unreliable? </a:t>
            </a:r>
          </a:p>
          <a:p>
            <a:pPr algn="ctr"/>
            <a:endParaRPr lang="en-US" sz="2800" dirty="0" smtClean="0">
              <a:solidFill>
                <a:schemeClr val="tx2"/>
              </a:solidFill>
            </a:endParaRPr>
          </a:p>
          <a:p>
            <a:pPr algn="ctr"/>
            <a:endParaRPr lang="en-US" sz="28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027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227308" cy="6564410"/>
          </a:xfrm>
        </p:spPr>
        <p:txBody>
          <a:bodyPr anchor="ctr">
            <a:normAutofit/>
          </a:bodyPr>
          <a:lstStyle/>
          <a:p>
            <a:r>
              <a:rPr lang="en-US" sz="4000" dirty="0" smtClean="0"/>
              <a:t>Grid Watch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760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20000" cy="1371600"/>
          </a:xfrm>
        </p:spPr>
        <p:txBody>
          <a:bodyPr/>
          <a:lstStyle/>
          <a:p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</a:rPr>
              <a:t>Architecture: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dirty="0" smtClean="0"/>
              <a:t>Grid Watch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12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6520646" y="3447568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267CF2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0" name="Rectangle 9"/>
          <p:cNvSpPr/>
          <p:nvPr/>
        </p:nvSpPr>
        <p:spPr bwMode="auto">
          <a:xfrm>
            <a:off x="6244228" y="3045196"/>
            <a:ext cx="962742" cy="804744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b="0" dirty="0" smtClean="0">
                <a:solidFill>
                  <a:srgbClr val="318FC5"/>
                </a:solidFill>
              </a:rPr>
              <a:t>Server</a:t>
            </a:r>
            <a:endParaRPr lang="en-US" sz="2000" b="0" dirty="0">
              <a:solidFill>
                <a:srgbClr val="318FC5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7552668" y="3835754"/>
            <a:ext cx="956126" cy="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 flipV="1">
            <a:off x="7540272" y="2991523"/>
            <a:ext cx="0" cy="873183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Freeform 14"/>
          <p:cNvSpPr/>
          <p:nvPr/>
        </p:nvSpPr>
        <p:spPr>
          <a:xfrm>
            <a:off x="7677524" y="3037703"/>
            <a:ext cx="609600" cy="685800"/>
          </a:xfrm>
          <a:custGeom>
            <a:avLst/>
            <a:gdLst>
              <a:gd name="connsiteX0" fmla="*/ 0 w 609600"/>
              <a:gd name="connsiteY0" fmla="*/ 685800 h 685800"/>
              <a:gd name="connsiteX1" fmla="*/ 190500 w 609600"/>
              <a:gd name="connsiteY1" fmla="*/ 279400 h 685800"/>
              <a:gd name="connsiteX2" fmla="*/ 330200 w 609600"/>
              <a:gd name="connsiteY2" fmla="*/ 381000 h 685800"/>
              <a:gd name="connsiteX3" fmla="*/ 609600 w 609600"/>
              <a:gd name="connsiteY3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" h="685800">
                <a:moveTo>
                  <a:pt x="0" y="685800"/>
                </a:moveTo>
                <a:cubicBezTo>
                  <a:pt x="67733" y="508000"/>
                  <a:pt x="135467" y="330200"/>
                  <a:pt x="190500" y="279400"/>
                </a:cubicBezTo>
                <a:cubicBezTo>
                  <a:pt x="245533" y="228600"/>
                  <a:pt x="260350" y="427567"/>
                  <a:pt x="330200" y="381000"/>
                </a:cubicBezTo>
                <a:cubicBezTo>
                  <a:pt x="400050" y="334433"/>
                  <a:pt x="351367" y="154517"/>
                  <a:pt x="609600" y="0"/>
                </a:cubicBezTo>
              </a:path>
            </a:pathLst>
          </a:custGeom>
          <a:ln w="38100" cmpd="sng">
            <a:solidFill>
              <a:schemeClr val="accent1">
                <a:lumMod val="75000"/>
              </a:schemeClr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2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0123" y="4228874"/>
            <a:ext cx="1896820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US" sz="1600" b="0" dirty="0" smtClean="0">
                <a:solidFill>
                  <a:schemeClr val="accent2"/>
                </a:solidFill>
              </a:rPr>
              <a:t>Grid Watch is woken up when charge state changes</a:t>
            </a:r>
            <a:endParaRPr lang="en-US" sz="1600" b="0" dirty="0">
              <a:solidFill>
                <a:schemeClr val="accent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28228" y="4168029"/>
            <a:ext cx="1303830" cy="15696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rgbClr val="FEA022"/>
                </a:solidFill>
              </a:rPr>
              <a:t>Heuristics are used to filter out false positive events  </a:t>
            </a:r>
            <a:endParaRPr lang="en-US" sz="1600" b="0" dirty="0">
              <a:solidFill>
                <a:srgbClr val="FEA02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33592" y="4167900"/>
            <a:ext cx="1461713" cy="206210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US" sz="1600" b="0" dirty="0" smtClean="0">
                <a:solidFill>
                  <a:srgbClr val="FEA022"/>
                </a:solidFill>
              </a:rPr>
              <a:t>When a true event </a:t>
            </a:r>
            <a:r>
              <a:rPr lang="en-US" sz="1600" dirty="0" smtClean="0">
                <a:solidFill>
                  <a:srgbClr val="FEA022"/>
                </a:solidFill>
              </a:rPr>
              <a:t>is detected, data is gathered and sent to a central service</a:t>
            </a:r>
            <a:endParaRPr lang="en-US" sz="1600" b="0" dirty="0">
              <a:solidFill>
                <a:srgbClr val="FEA02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0462" y="4246198"/>
            <a:ext cx="1499011" cy="15696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US" sz="1600" b="0" dirty="0" smtClean="0">
                <a:solidFill>
                  <a:srgbClr val="FEA022"/>
                </a:solidFill>
              </a:rPr>
              <a:t>Data is displayed to the user and made available for download</a:t>
            </a:r>
            <a:endParaRPr lang="en-US" sz="1600" b="0" dirty="0">
              <a:solidFill>
                <a:srgbClr val="FEA022"/>
              </a:solidFill>
            </a:endParaRPr>
          </a:p>
        </p:txBody>
      </p:sp>
      <p:pic>
        <p:nvPicPr>
          <p:cNvPr id="25" name="Picture 24" descr="wireles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14719">
            <a:off x="5471560" y="3178176"/>
            <a:ext cx="717503" cy="717503"/>
          </a:xfrm>
          <a:prstGeom prst="rect">
            <a:avLst/>
          </a:prstGeom>
        </p:spPr>
      </p:pic>
      <p:cxnSp>
        <p:nvCxnSpPr>
          <p:cNvPr id="34" name="Straight Connector 33"/>
          <p:cNvCxnSpPr/>
          <p:nvPr/>
        </p:nvCxnSpPr>
        <p:spPr bwMode="auto">
          <a:xfrm>
            <a:off x="589450" y="3446679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267CF2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35" name="Rounded Rectangle 34"/>
          <p:cNvSpPr/>
          <p:nvPr/>
        </p:nvSpPr>
        <p:spPr bwMode="auto">
          <a:xfrm>
            <a:off x="520430" y="2660971"/>
            <a:ext cx="801129" cy="1476124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pic>
        <p:nvPicPr>
          <p:cNvPr id="36" name="Picture 35" descr="ima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5" y="3210787"/>
            <a:ext cx="443608" cy="443608"/>
          </a:xfrm>
          <a:prstGeom prst="rect">
            <a:avLst/>
          </a:prstGeom>
        </p:spPr>
      </p:pic>
      <p:cxnSp>
        <p:nvCxnSpPr>
          <p:cNvPr id="41" name="Straight Connector 40"/>
          <p:cNvCxnSpPr/>
          <p:nvPr/>
        </p:nvCxnSpPr>
        <p:spPr bwMode="auto">
          <a:xfrm>
            <a:off x="1685512" y="3436023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267CF2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3" name="Rounded Rectangle 42"/>
          <p:cNvSpPr/>
          <p:nvPr/>
        </p:nvSpPr>
        <p:spPr bwMode="auto">
          <a:xfrm>
            <a:off x="1629423" y="2668815"/>
            <a:ext cx="801129" cy="1476124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pic>
        <p:nvPicPr>
          <p:cNvPr id="44" name="Picture 43" descr="ima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597" y="3210787"/>
            <a:ext cx="443608" cy="443608"/>
          </a:xfrm>
          <a:prstGeom prst="rect">
            <a:avLst/>
          </a:prstGeom>
        </p:spPr>
      </p:pic>
      <p:sp>
        <p:nvSpPr>
          <p:cNvPr id="49" name="Oval 48"/>
          <p:cNvSpPr/>
          <p:nvPr/>
        </p:nvSpPr>
        <p:spPr bwMode="auto">
          <a:xfrm>
            <a:off x="4417995" y="2991523"/>
            <a:ext cx="1339183" cy="889000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b="0" dirty="0" smtClean="0">
                <a:solidFill>
                  <a:srgbClr val="318FC5"/>
                </a:solidFill>
              </a:rPr>
              <a:t>Report</a:t>
            </a:r>
            <a:endParaRPr lang="en-US" sz="2000" b="0" dirty="0">
              <a:solidFill>
                <a:srgbClr val="318FC5"/>
              </a:solidFill>
            </a:endParaRPr>
          </a:p>
        </p:txBody>
      </p:sp>
      <p:cxnSp>
        <p:nvCxnSpPr>
          <p:cNvPr id="51" name="Straight Connector 50"/>
          <p:cNvCxnSpPr/>
          <p:nvPr/>
        </p:nvCxnSpPr>
        <p:spPr bwMode="auto">
          <a:xfrm>
            <a:off x="3398369" y="3447568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267CF2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52" name="Oval 51"/>
          <p:cNvSpPr/>
          <p:nvPr/>
        </p:nvSpPr>
        <p:spPr bwMode="auto">
          <a:xfrm>
            <a:off x="2751319" y="2979978"/>
            <a:ext cx="1339183" cy="889000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dirty="0" smtClean="0">
                <a:solidFill>
                  <a:srgbClr val="318FC5"/>
                </a:solidFill>
              </a:rPr>
              <a:t>Filters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448763" y="3789574"/>
            <a:ext cx="1153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2"/>
                </a:solidFill>
              </a:rPr>
              <a:t>Displays</a:t>
            </a:r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6" name="Picture 5" descr="red x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553" y="3229741"/>
            <a:ext cx="356602" cy="35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37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>
                <a:solidFill>
                  <a:srgbClr val="86DCF9"/>
                </a:solidFill>
              </a:rPr>
              <a:t>Architecture:</a:t>
            </a:r>
            <a:br>
              <a:rPr lang="en-US" sz="2000" dirty="0" smtClean="0">
                <a:solidFill>
                  <a:srgbClr val="86DCF9"/>
                </a:solidFill>
              </a:rPr>
            </a:br>
            <a:r>
              <a:rPr lang="en-US" dirty="0" smtClean="0"/>
              <a:t>Charge State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022166" y="4897006"/>
            <a:ext cx="7603301" cy="16728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OS subscribe to notification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Can wake up App on </a:t>
            </a:r>
            <a:r>
              <a:rPr lang="en-US" dirty="0" smtClean="0"/>
              <a:t>change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Timestamp at this point</a:t>
            </a:r>
            <a:endParaRPr lang="en-US" dirty="0" smtClean="0"/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16068346" y="3651407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8" name="Rectangle 27"/>
          <p:cNvSpPr/>
          <p:nvPr/>
        </p:nvSpPr>
        <p:spPr bwMode="auto">
          <a:xfrm>
            <a:off x="15791928" y="3249035"/>
            <a:ext cx="962742" cy="804744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b="0" dirty="0" smtClean="0">
                <a:solidFill>
                  <a:schemeClr val="bg1">
                    <a:lumMod val="85000"/>
                  </a:schemeClr>
                </a:solidFill>
              </a:rPr>
              <a:t>Server</a:t>
            </a:r>
            <a:endParaRPr lang="en-US" sz="2000" b="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 bwMode="auto">
          <a:xfrm>
            <a:off x="17100368" y="4039593"/>
            <a:ext cx="9561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 flipV="1">
            <a:off x="17087972" y="3195362"/>
            <a:ext cx="0" cy="873183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Freeform 35"/>
          <p:cNvSpPr/>
          <p:nvPr/>
        </p:nvSpPr>
        <p:spPr>
          <a:xfrm>
            <a:off x="17225224" y="3241542"/>
            <a:ext cx="609600" cy="685800"/>
          </a:xfrm>
          <a:custGeom>
            <a:avLst/>
            <a:gdLst>
              <a:gd name="connsiteX0" fmla="*/ 0 w 609600"/>
              <a:gd name="connsiteY0" fmla="*/ 685800 h 685800"/>
              <a:gd name="connsiteX1" fmla="*/ 190500 w 609600"/>
              <a:gd name="connsiteY1" fmla="*/ 279400 h 685800"/>
              <a:gd name="connsiteX2" fmla="*/ 330200 w 609600"/>
              <a:gd name="connsiteY2" fmla="*/ 381000 h 685800"/>
              <a:gd name="connsiteX3" fmla="*/ 609600 w 609600"/>
              <a:gd name="connsiteY3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" h="685800">
                <a:moveTo>
                  <a:pt x="0" y="685800"/>
                </a:moveTo>
                <a:cubicBezTo>
                  <a:pt x="67733" y="508000"/>
                  <a:pt x="135467" y="330200"/>
                  <a:pt x="190500" y="279400"/>
                </a:cubicBezTo>
                <a:cubicBezTo>
                  <a:pt x="245533" y="228600"/>
                  <a:pt x="260350" y="427567"/>
                  <a:pt x="330200" y="381000"/>
                </a:cubicBezTo>
                <a:cubicBezTo>
                  <a:pt x="400050" y="334433"/>
                  <a:pt x="351367" y="154517"/>
                  <a:pt x="609600" y="0"/>
                </a:cubicBezTo>
              </a:path>
            </a:pathLst>
          </a:custGeom>
          <a:ln w="38100" cmpd="sng">
            <a:solidFill>
              <a:srgbClr val="D9D9D9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200" b="1" i="0" u="none" strike="noStrike" cap="none" normalizeH="0" baseline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Arial" charset="0"/>
            </a:endParaRPr>
          </a:p>
        </p:txBody>
      </p:sp>
      <p:pic>
        <p:nvPicPr>
          <p:cNvPr id="41" name="Picture 40" descr="wireless.pdf"/>
          <p:cNvPicPr>
            <a:picLocks noChangeAspect="1"/>
          </p:cNvPicPr>
          <p:nvPr/>
        </p:nvPicPr>
        <p:blipFill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14719">
            <a:off x="15019260" y="3382015"/>
            <a:ext cx="717503" cy="717503"/>
          </a:xfrm>
          <a:prstGeom prst="rect">
            <a:avLst/>
          </a:prstGeom>
        </p:spPr>
      </p:pic>
      <p:cxnSp>
        <p:nvCxnSpPr>
          <p:cNvPr id="42" name="Straight Connector 41"/>
          <p:cNvCxnSpPr/>
          <p:nvPr/>
        </p:nvCxnSpPr>
        <p:spPr bwMode="auto">
          <a:xfrm>
            <a:off x="10137150" y="3650518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267CF2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3" name="Rounded Rectangle 42"/>
          <p:cNvSpPr/>
          <p:nvPr/>
        </p:nvSpPr>
        <p:spPr bwMode="auto">
          <a:xfrm>
            <a:off x="10068130" y="2864810"/>
            <a:ext cx="801129" cy="1476124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pic>
        <p:nvPicPr>
          <p:cNvPr id="45" name="Picture 44" descr="ima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535" y="3414626"/>
            <a:ext cx="443608" cy="443608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11316622" y="3445223"/>
            <a:ext cx="248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52" name="Oval 51"/>
          <p:cNvSpPr/>
          <p:nvPr/>
        </p:nvSpPr>
        <p:spPr bwMode="auto">
          <a:xfrm>
            <a:off x="13965695" y="3195362"/>
            <a:ext cx="1339183" cy="889000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b="0" dirty="0" smtClean="0">
                <a:solidFill>
                  <a:schemeClr val="bg1">
                    <a:lumMod val="85000"/>
                  </a:schemeClr>
                </a:solidFill>
              </a:rPr>
              <a:t>Report</a:t>
            </a:r>
            <a:endParaRPr lang="en-US" sz="2000" b="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 bwMode="auto">
          <a:xfrm>
            <a:off x="12946069" y="3651407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54" name="Oval 53"/>
          <p:cNvSpPr/>
          <p:nvPr/>
        </p:nvSpPr>
        <p:spPr bwMode="auto">
          <a:xfrm>
            <a:off x="12299019" y="3183817"/>
            <a:ext cx="1339183" cy="889000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Filters</a:t>
            </a: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1244757" y="3639862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267CF2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56" name="Rounded Rectangle 55"/>
          <p:cNvSpPr/>
          <p:nvPr/>
        </p:nvSpPr>
        <p:spPr bwMode="auto">
          <a:xfrm>
            <a:off x="11177123" y="2872654"/>
            <a:ext cx="801129" cy="1476124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pic>
        <p:nvPicPr>
          <p:cNvPr id="57" name="Picture 56" descr="ima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297" y="3414626"/>
            <a:ext cx="443608" cy="443608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11302343" y="3437090"/>
            <a:ext cx="248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16996463" y="3993413"/>
            <a:ext cx="1153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Displays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3" name="Picture 2" descr="Screen Shot 2014-02-24 at 3.06.47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106" y="0"/>
            <a:ext cx="5179018" cy="101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847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>
                <a:solidFill>
                  <a:srgbClr val="86DCF9"/>
                </a:solidFill>
              </a:rPr>
              <a:t>Architecture:</a:t>
            </a:r>
            <a:br>
              <a:rPr lang="en-US" sz="2000" dirty="0" smtClean="0">
                <a:solidFill>
                  <a:srgbClr val="86DCF9"/>
                </a:solidFill>
              </a:rPr>
            </a:br>
            <a:r>
              <a:rPr lang="en-US" dirty="0" smtClean="0"/>
              <a:t>False Positive Filters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14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15441240" y="3068286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6" name="Rectangle 5"/>
          <p:cNvSpPr/>
          <p:nvPr/>
        </p:nvSpPr>
        <p:spPr bwMode="auto">
          <a:xfrm>
            <a:off x="15164822" y="2665914"/>
            <a:ext cx="962742" cy="804744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b="0" dirty="0" smtClean="0">
                <a:solidFill>
                  <a:schemeClr val="bg1">
                    <a:lumMod val="85000"/>
                  </a:schemeClr>
                </a:solidFill>
              </a:rPr>
              <a:t>Server</a:t>
            </a:r>
            <a:endParaRPr lang="en-US" sz="2000" b="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6473262" y="3456472"/>
            <a:ext cx="9561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flipV="1">
            <a:off x="16460866" y="2612241"/>
            <a:ext cx="0" cy="873183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Freeform 8"/>
          <p:cNvSpPr/>
          <p:nvPr/>
        </p:nvSpPr>
        <p:spPr>
          <a:xfrm>
            <a:off x="16598118" y="2658421"/>
            <a:ext cx="609600" cy="685800"/>
          </a:xfrm>
          <a:custGeom>
            <a:avLst/>
            <a:gdLst>
              <a:gd name="connsiteX0" fmla="*/ 0 w 609600"/>
              <a:gd name="connsiteY0" fmla="*/ 685800 h 685800"/>
              <a:gd name="connsiteX1" fmla="*/ 190500 w 609600"/>
              <a:gd name="connsiteY1" fmla="*/ 279400 h 685800"/>
              <a:gd name="connsiteX2" fmla="*/ 330200 w 609600"/>
              <a:gd name="connsiteY2" fmla="*/ 381000 h 685800"/>
              <a:gd name="connsiteX3" fmla="*/ 609600 w 609600"/>
              <a:gd name="connsiteY3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" h="685800">
                <a:moveTo>
                  <a:pt x="0" y="685800"/>
                </a:moveTo>
                <a:cubicBezTo>
                  <a:pt x="67733" y="508000"/>
                  <a:pt x="135467" y="330200"/>
                  <a:pt x="190500" y="279400"/>
                </a:cubicBezTo>
                <a:cubicBezTo>
                  <a:pt x="245533" y="228600"/>
                  <a:pt x="260350" y="427567"/>
                  <a:pt x="330200" y="381000"/>
                </a:cubicBezTo>
                <a:cubicBezTo>
                  <a:pt x="400050" y="334433"/>
                  <a:pt x="351367" y="154517"/>
                  <a:pt x="609600" y="0"/>
                </a:cubicBezTo>
              </a:path>
            </a:pathLst>
          </a:custGeom>
          <a:ln w="38100" cmpd="sng">
            <a:solidFill>
              <a:srgbClr val="D9D9D9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200" b="1" i="0" u="none" strike="noStrike" cap="none" normalizeH="0" baseline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Arial" charset="0"/>
            </a:endParaRPr>
          </a:p>
        </p:txBody>
      </p:sp>
      <p:pic>
        <p:nvPicPr>
          <p:cNvPr id="10" name="Picture 9" descr="wireless.pdf"/>
          <p:cNvPicPr>
            <a:picLocks noChangeAspect="1"/>
          </p:cNvPicPr>
          <p:nvPr/>
        </p:nvPicPr>
        <p:blipFill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14719">
            <a:off x="14392154" y="2798894"/>
            <a:ext cx="717503" cy="717503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 bwMode="auto">
          <a:xfrm>
            <a:off x="9510044" y="3067397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2" name="Rounded Rectangle 11"/>
          <p:cNvSpPr/>
          <p:nvPr/>
        </p:nvSpPr>
        <p:spPr bwMode="auto">
          <a:xfrm>
            <a:off x="9441024" y="2281689"/>
            <a:ext cx="801129" cy="1476124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pic>
        <p:nvPicPr>
          <p:cNvPr id="13" name="Picture 12" descr="images.jpg"/>
          <p:cNvPicPr>
            <a:picLocks noChangeAspect="1"/>
          </p:cNvPicPr>
          <p:nvPr/>
        </p:nvPicPr>
        <p:blipFill>
          <a:blip r:embed="rId4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429" y="2831505"/>
            <a:ext cx="443608" cy="443608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 bwMode="auto">
          <a:xfrm>
            <a:off x="10617651" y="3056741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5" name="Rounded Rectangle 14"/>
          <p:cNvSpPr/>
          <p:nvPr/>
        </p:nvSpPr>
        <p:spPr bwMode="auto">
          <a:xfrm>
            <a:off x="10550017" y="2289533"/>
            <a:ext cx="801129" cy="1476124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pic>
        <p:nvPicPr>
          <p:cNvPr id="16" name="Picture 15" descr="images.jpg"/>
          <p:cNvPicPr>
            <a:picLocks noChangeAspect="1"/>
          </p:cNvPicPr>
          <p:nvPr/>
        </p:nvPicPr>
        <p:blipFill>
          <a:blip r:embed="rId4">
            <a:alphaModFix am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6191" y="2831505"/>
            <a:ext cx="443608" cy="44360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677971" y="2839012"/>
            <a:ext cx="248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9D9D9"/>
                </a:solidFill>
              </a:rPr>
              <a:t>!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3338589" y="2612241"/>
            <a:ext cx="1339183" cy="889000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b="0" dirty="0" smtClean="0">
                <a:solidFill>
                  <a:schemeClr val="bg1">
                    <a:lumMod val="85000"/>
                  </a:schemeClr>
                </a:solidFill>
              </a:rPr>
              <a:t>Report</a:t>
            </a:r>
            <a:endParaRPr lang="en-US" sz="2000" b="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12295873" y="3068286"/>
            <a:ext cx="1019626" cy="0"/>
          </a:xfrm>
          <a:prstGeom prst="line">
            <a:avLst/>
          </a:prstGeom>
          <a:noFill/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0" name="Oval 19"/>
          <p:cNvSpPr/>
          <p:nvPr/>
        </p:nvSpPr>
        <p:spPr bwMode="auto">
          <a:xfrm>
            <a:off x="11671913" y="2600696"/>
            <a:ext cx="1339183" cy="889000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dirty="0" smtClean="0"/>
              <a:t>Filters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369357" y="3410292"/>
            <a:ext cx="1153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Displays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3" name="Picture 2" descr="Screen Shot 2014-02-24 at 3.06.57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520" y="-1902093"/>
            <a:ext cx="6540500" cy="1295400"/>
          </a:xfrm>
          <a:prstGeom prst="rect">
            <a:avLst/>
          </a:prstGeom>
        </p:spPr>
      </p:pic>
      <p:pic>
        <p:nvPicPr>
          <p:cNvPr id="21" name="Picture 20" descr="Screen Shot 2014-02-24 at 3.06.57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282" y="0"/>
            <a:ext cx="5170842" cy="1024128"/>
          </a:xfrm>
          <a:prstGeom prst="rect">
            <a:avLst/>
          </a:prstGeom>
        </p:spPr>
      </p:pic>
      <p:sp>
        <p:nvSpPr>
          <p:cNvPr id="26" name="Oval 25"/>
          <p:cNvSpPr/>
          <p:nvPr/>
        </p:nvSpPr>
        <p:spPr bwMode="auto">
          <a:xfrm>
            <a:off x="3060496" y="2079737"/>
            <a:ext cx="2599142" cy="1231098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dirty="0" smtClean="0"/>
              <a:t>Accelerometer</a:t>
            </a:r>
            <a:endParaRPr lang="en-US" sz="2000" dirty="0" smtClean="0"/>
          </a:p>
        </p:txBody>
      </p:sp>
      <p:sp>
        <p:nvSpPr>
          <p:cNvPr id="27" name="Oval 26"/>
          <p:cNvSpPr/>
          <p:nvPr/>
        </p:nvSpPr>
        <p:spPr bwMode="auto">
          <a:xfrm>
            <a:off x="3060496" y="3735099"/>
            <a:ext cx="2599142" cy="1231098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dirty="0" smtClean="0"/>
              <a:t>Microphone</a:t>
            </a:r>
            <a:endParaRPr lang="en-US" sz="2000" dirty="0" smtClean="0"/>
          </a:p>
        </p:txBody>
      </p:sp>
      <p:sp>
        <p:nvSpPr>
          <p:cNvPr id="28" name="Oval 27"/>
          <p:cNvSpPr/>
          <p:nvPr/>
        </p:nvSpPr>
        <p:spPr bwMode="auto">
          <a:xfrm>
            <a:off x="3060496" y="5433761"/>
            <a:ext cx="2599142" cy="1231098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dirty="0"/>
              <a:t>Additional </a:t>
            </a:r>
            <a:r>
              <a:rPr lang="en-US" sz="2000" dirty="0" smtClean="0"/>
              <a:t>Heuristics</a:t>
            </a:r>
            <a:endParaRPr lang="en-US" sz="2000" dirty="0" smtClean="0"/>
          </a:p>
        </p:txBody>
      </p:sp>
      <p:cxnSp>
        <p:nvCxnSpPr>
          <p:cNvPr id="29" name="Straight Connector 28"/>
          <p:cNvCxnSpPr/>
          <p:nvPr/>
        </p:nvCxnSpPr>
        <p:spPr bwMode="auto">
          <a:xfrm>
            <a:off x="2009514" y="2689781"/>
            <a:ext cx="1019626" cy="0"/>
          </a:xfrm>
          <a:prstGeom prst="line">
            <a:avLst/>
          </a:prstGeom>
          <a:noFill/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4341688" y="3344221"/>
            <a:ext cx="0" cy="381222"/>
          </a:xfrm>
          <a:prstGeom prst="line">
            <a:avLst/>
          </a:prstGeom>
          <a:noFill/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5" name="Straight Connector 34"/>
          <p:cNvCxnSpPr/>
          <p:nvPr/>
        </p:nvCxnSpPr>
        <p:spPr bwMode="auto">
          <a:xfrm>
            <a:off x="4320608" y="5020271"/>
            <a:ext cx="0" cy="381222"/>
          </a:xfrm>
          <a:prstGeom prst="line">
            <a:avLst/>
          </a:prstGeom>
          <a:noFill/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6" name="Straight Connector 35"/>
          <p:cNvCxnSpPr/>
          <p:nvPr/>
        </p:nvCxnSpPr>
        <p:spPr bwMode="auto">
          <a:xfrm flipH="1">
            <a:off x="3576737" y="3501241"/>
            <a:ext cx="507089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8" name="Straight Connector 37"/>
          <p:cNvCxnSpPr/>
          <p:nvPr/>
        </p:nvCxnSpPr>
        <p:spPr bwMode="auto">
          <a:xfrm flipH="1">
            <a:off x="3576737" y="5252991"/>
            <a:ext cx="507089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39" name="Content Placeholder 2"/>
          <p:cNvSpPr txBox="1">
            <a:spLocks/>
          </p:cNvSpPr>
          <p:nvPr/>
        </p:nvSpPr>
        <p:spPr>
          <a:xfrm>
            <a:off x="4630558" y="3342835"/>
            <a:ext cx="1279924" cy="41916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</a:pPr>
            <a:r>
              <a:rPr lang="en-US" dirty="0" smtClean="0"/>
              <a:t>Threshold</a:t>
            </a:r>
            <a:endParaRPr lang="en-US" dirty="0" smtClean="0"/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4630558" y="5030279"/>
            <a:ext cx="1279924" cy="41916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</a:pPr>
            <a:r>
              <a:rPr lang="en-US" dirty="0" smtClean="0"/>
              <a:t>Threshold</a:t>
            </a:r>
            <a:endParaRPr lang="en-US" dirty="0" smtClean="0"/>
          </a:p>
        </p:txBody>
      </p:sp>
      <p:cxnSp>
        <p:nvCxnSpPr>
          <p:cNvPr id="42" name="Straight Connector 41"/>
          <p:cNvCxnSpPr/>
          <p:nvPr/>
        </p:nvCxnSpPr>
        <p:spPr bwMode="auto">
          <a:xfrm>
            <a:off x="5722350" y="6072243"/>
            <a:ext cx="1019626" cy="0"/>
          </a:xfrm>
          <a:prstGeom prst="line">
            <a:avLst/>
          </a:prstGeom>
          <a:noFill/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902760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686800" cy="13716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86DCF9"/>
                </a:solidFill>
              </a:rPr>
              <a:t>Architecture:</a:t>
            </a:r>
            <a:br>
              <a:rPr lang="en-US" sz="2000" dirty="0" smtClean="0">
                <a:solidFill>
                  <a:srgbClr val="86DCF9"/>
                </a:solidFill>
              </a:rPr>
            </a:br>
            <a:r>
              <a:rPr lang="en-US" dirty="0" smtClean="0"/>
              <a:t>False Positive </a:t>
            </a:r>
            <a:r>
              <a:rPr lang="en-US" dirty="0" smtClean="0"/>
              <a:t>Filters: Accelerometer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15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15441240" y="3068286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6" name="Rectangle 5"/>
          <p:cNvSpPr/>
          <p:nvPr/>
        </p:nvSpPr>
        <p:spPr bwMode="auto">
          <a:xfrm>
            <a:off x="15164822" y="2665914"/>
            <a:ext cx="962742" cy="804744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b="0" dirty="0" smtClean="0">
                <a:solidFill>
                  <a:schemeClr val="bg1">
                    <a:lumMod val="85000"/>
                  </a:schemeClr>
                </a:solidFill>
              </a:rPr>
              <a:t>Server</a:t>
            </a:r>
            <a:endParaRPr lang="en-US" sz="2000" b="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6473262" y="3456472"/>
            <a:ext cx="9561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flipV="1">
            <a:off x="16460866" y="2612241"/>
            <a:ext cx="0" cy="873183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Freeform 8"/>
          <p:cNvSpPr/>
          <p:nvPr/>
        </p:nvSpPr>
        <p:spPr>
          <a:xfrm>
            <a:off x="16598118" y="2658421"/>
            <a:ext cx="609600" cy="685800"/>
          </a:xfrm>
          <a:custGeom>
            <a:avLst/>
            <a:gdLst>
              <a:gd name="connsiteX0" fmla="*/ 0 w 609600"/>
              <a:gd name="connsiteY0" fmla="*/ 685800 h 685800"/>
              <a:gd name="connsiteX1" fmla="*/ 190500 w 609600"/>
              <a:gd name="connsiteY1" fmla="*/ 279400 h 685800"/>
              <a:gd name="connsiteX2" fmla="*/ 330200 w 609600"/>
              <a:gd name="connsiteY2" fmla="*/ 381000 h 685800"/>
              <a:gd name="connsiteX3" fmla="*/ 609600 w 609600"/>
              <a:gd name="connsiteY3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" h="685800">
                <a:moveTo>
                  <a:pt x="0" y="685800"/>
                </a:moveTo>
                <a:cubicBezTo>
                  <a:pt x="67733" y="508000"/>
                  <a:pt x="135467" y="330200"/>
                  <a:pt x="190500" y="279400"/>
                </a:cubicBezTo>
                <a:cubicBezTo>
                  <a:pt x="245533" y="228600"/>
                  <a:pt x="260350" y="427567"/>
                  <a:pt x="330200" y="381000"/>
                </a:cubicBezTo>
                <a:cubicBezTo>
                  <a:pt x="400050" y="334433"/>
                  <a:pt x="351367" y="154517"/>
                  <a:pt x="609600" y="0"/>
                </a:cubicBezTo>
              </a:path>
            </a:pathLst>
          </a:custGeom>
          <a:ln w="38100" cmpd="sng">
            <a:solidFill>
              <a:srgbClr val="D9D9D9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200" b="1" i="0" u="none" strike="noStrike" cap="none" normalizeH="0" baseline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Arial" charset="0"/>
            </a:endParaRPr>
          </a:p>
        </p:txBody>
      </p:sp>
      <p:pic>
        <p:nvPicPr>
          <p:cNvPr id="10" name="Picture 9" descr="wireless.pdf"/>
          <p:cNvPicPr>
            <a:picLocks noChangeAspect="1"/>
          </p:cNvPicPr>
          <p:nvPr/>
        </p:nvPicPr>
        <p:blipFill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14719">
            <a:off x="14392154" y="2798894"/>
            <a:ext cx="717503" cy="717503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 bwMode="auto">
          <a:xfrm>
            <a:off x="9510044" y="3067397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2" name="Rounded Rectangle 11"/>
          <p:cNvSpPr/>
          <p:nvPr/>
        </p:nvSpPr>
        <p:spPr bwMode="auto">
          <a:xfrm>
            <a:off x="9441024" y="2281689"/>
            <a:ext cx="801129" cy="1476124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pic>
        <p:nvPicPr>
          <p:cNvPr id="13" name="Picture 12" descr="images.jpg"/>
          <p:cNvPicPr>
            <a:picLocks noChangeAspect="1"/>
          </p:cNvPicPr>
          <p:nvPr/>
        </p:nvPicPr>
        <p:blipFill>
          <a:blip r:embed="rId4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429" y="2831505"/>
            <a:ext cx="443608" cy="443608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 bwMode="auto">
          <a:xfrm>
            <a:off x="10617651" y="3056741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5" name="Rounded Rectangle 14"/>
          <p:cNvSpPr/>
          <p:nvPr/>
        </p:nvSpPr>
        <p:spPr bwMode="auto">
          <a:xfrm>
            <a:off x="10550017" y="2289533"/>
            <a:ext cx="801129" cy="1476124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pic>
        <p:nvPicPr>
          <p:cNvPr id="16" name="Picture 15" descr="images.jpg"/>
          <p:cNvPicPr>
            <a:picLocks noChangeAspect="1"/>
          </p:cNvPicPr>
          <p:nvPr/>
        </p:nvPicPr>
        <p:blipFill>
          <a:blip r:embed="rId4">
            <a:alphaModFix am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6191" y="2831505"/>
            <a:ext cx="443608" cy="44360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677971" y="2839012"/>
            <a:ext cx="248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9D9D9"/>
                </a:solidFill>
              </a:rPr>
              <a:t>!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3338589" y="2612241"/>
            <a:ext cx="1339183" cy="889000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b="0" dirty="0" smtClean="0">
                <a:solidFill>
                  <a:schemeClr val="bg1">
                    <a:lumMod val="85000"/>
                  </a:schemeClr>
                </a:solidFill>
              </a:rPr>
              <a:t>Report</a:t>
            </a:r>
            <a:endParaRPr lang="en-US" sz="2000" b="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12295873" y="3068286"/>
            <a:ext cx="1019626" cy="0"/>
          </a:xfrm>
          <a:prstGeom prst="line">
            <a:avLst/>
          </a:prstGeom>
          <a:noFill/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0" name="Oval 19"/>
          <p:cNvSpPr/>
          <p:nvPr/>
        </p:nvSpPr>
        <p:spPr bwMode="auto">
          <a:xfrm>
            <a:off x="11671913" y="2600696"/>
            <a:ext cx="1339183" cy="889000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dirty="0" smtClean="0"/>
              <a:t>Filters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369357" y="3410292"/>
            <a:ext cx="1153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Displays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3" name="Picture 2" descr="Screen Shot 2014-02-24 at 3.06.57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520" y="-1902093"/>
            <a:ext cx="6540500" cy="1295400"/>
          </a:xfrm>
          <a:prstGeom prst="rect">
            <a:avLst/>
          </a:prstGeom>
        </p:spPr>
      </p:pic>
      <p:pic>
        <p:nvPicPr>
          <p:cNvPr id="21" name="Picture 20" descr="Screen Shot 2014-02-24 at 3.06.57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282" y="0"/>
            <a:ext cx="5170842" cy="1024128"/>
          </a:xfrm>
          <a:prstGeom prst="rect">
            <a:avLst/>
          </a:prstGeom>
        </p:spPr>
      </p:pic>
      <p:sp>
        <p:nvSpPr>
          <p:cNvPr id="24" name="Content Placeholder 2"/>
          <p:cNvSpPr txBox="1">
            <a:spLocks/>
          </p:cNvSpPr>
          <p:nvPr/>
        </p:nvSpPr>
        <p:spPr>
          <a:xfrm>
            <a:off x="1022166" y="4897006"/>
            <a:ext cx="7603301" cy="1704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People pick up the phone to unplug it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Low energy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endParaRPr lang="en-US" dirty="0" smtClean="0"/>
          </a:p>
        </p:txBody>
      </p:sp>
      <p:pic>
        <p:nvPicPr>
          <p:cNvPr id="25" name="Picture 24" descr="images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940" y="2112321"/>
            <a:ext cx="32893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338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686800" cy="13716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86DCF9"/>
                </a:solidFill>
              </a:rPr>
              <a:t>Architecture:</a:t>
            </a:r>
            <a:br>
              <a:rPr lang="en-US" sz="2000" dirty="0" smtClean="0">
                <a:solidFill>
                  <a:srgbClr val="86DCF9"/>
                </a:solidFill>
              </a:rPr>
            </a:br>
            <a:r>
              <a:rPr lang="en-US" dirty="0" smtClean="0"/>
              <a:t>False Positive </a:t>
            </a:r>
            <a:r>
              <a:rPr lang="en-US" dirty="0" smtClean="0"/>
              <a:t>Filters: Microphone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16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15441240" y="3068286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6" name="Rectangle 5"/>
          <p:cNvSpPr/>
          <p:nvPr/>
        </p:nvSpPr>
        <p:spPr bwMode="auto">
          <a:xfrm>
            <a:off x="15164822" y="2665914"/>
            <a:ext cx="962742" cy="804744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b="0" dirty="0" smtClean="0">
                <a:solidFill>
                  <a:schemeClr val="bg1">
                    <a:lumMod val="85000"/>
                  </a:schemeClr>
                </a:solidFill>
              </a:rPr>
              <a:t>Server</a:t>
            </a:r>
            <a:endParaRPr lang="en-US" sz="2000" b="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6473262" y="3456472"/>
            <a:ext cx="9561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flipV="1">
            <a:off x="16460866" y="2612241"/>
            <a:ext cx="0" cy="873183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Freeform 8"/>
          <p:cNvSpPr/>
          <p:nvPr/>
        </p:nvSpPr>
        <p:spPr>
          <a:xfrm>
            <a:off x="16598118" y="2658421"/>
            <a:ext cx="609600" cy="685800"/>
          </a:xfrm>
          <a:custGeom>
            <a:avLst/>
            <a:gdLst>
              <a:gd name="connsiteX0" fmla="*/ 0 w 609600"/>
              <a:gd name="connsiteY0" fmla="*/ 685800 h 685800"/>
              <a:gd name="connsiteX1" fmla="*/ 190500 w 609600"/>
              <a:gd name="connsiteY1" fmla="*/ 279400 h 685800"/>
              <a:gd name="connsiteX2" fmla="*/ 330200 w 609600"/>
              <a:gd name="connsiteY2" fmla="*/ 381000 h 685800"/>
              <a:gd name="connsiteX3" fmla="*/ 609600 w 609600"/>
              <a:gd name="connsiteY3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" h="685800">
                <a:moveTo>
                  <a:pt x="0" y="685800"/>
                </a:moveTo>
                <a:cubicBezTo>
                  <a:pt x="67733" y="508000"/>
                  <a:pt x="135467" y="330200"/>
                  <a:pt x="190500" y="279400"/>
                </a:cubicBezTo>
                <a:cubicBezTo>
                  <a:pt x="245533" y="228600"/>
                  <a:pt x="260350" y="427567"/>
                  <a:pt x="330200" y="381000"/>
                </a:cubicBezTo>
                <a:cubicBezTo>
                  <a:pt x="400050" y="334433"/>
                  <a:pt x="351367" y="154517"/>
                  <a:pt x="609600" y="0"/>
                </a:cubicBezTo>
              </a:path>
            </a:pathLst>
          </a:custGeom>
          <a:ln w="38100" cmpd="sng">
            <a:solidFill>
              <a:srgbClr val="D9D9D9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200" b="1" i="0" u="none" strike="noStrike" cap="none" normalizeH="0" baseline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Arial" charset="0"/>
            </a:endParaRPr>
          </a:p>
        </p:txBody>
      </p:sp>
      <p:pic>
        <p:nvPicPr>
          <p:cNvPr id="10" name="Picture 9" descr="wireless.pdf"/>
          <p:cNvPicPr>
            <a:picLocks noChangeAspect="1"/>
          </p:cNvPicPr>
          <p:nvPr/>
        </p:nvPicPr>
        <p:blipFill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14719">
            <a:off x="14392154" y="2798894"/>
            <a:ext cx="717503" cy="717503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 bwMode="auto">
          <a:xfrm>
            <a:off x="9510044" y="3067397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2" name="Rounded Rectangle 11"/>
          <p:cNvSpPr/>
          <p:nvPr/>
        </p:nvSpPr>
        <p:spPr bwMode="auto">
          <a:xfrm>
            <a:off x="9441024" y="2281689"/>
            <a:ext cx="801129" cy="1476124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pic>
        <p:nvPicPr>
          <p:cNvPr id="13" name="Picture 12" descr="images.jpg"/>
          <p:cNvPicPr>
            <a:picLocks noChangeAspect="1"/>
          </p:cNvPicPr>
          <p:nvPr/>
        </p:nvPicPr>
        <p:blipFill>
          <a:blip r:embed="rId4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429" y="2831505"/>
            <a:ext cx="443608" cy="443608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 bwMode="auto">
          <a:xfrm>
            <a:off x="10617651" y="3056741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5" name="Rounded Rectangle 14"/>
          <p:cNvSpPr/>
          <p:nvPr/>
        </p:nvSpPr>
        <p:spPr bwMode="auto">
          <a:xfrm>
            <a:off x="10550017" y="2289533"/>
            <a:ext cx="801129" cy="1476124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pic>
        <p:nvPicPr>
          <p:cNvPr id="16" name="Picture 15" descr="images.jpg"/>
          <p:cNvPicPr>
            <a:picLocks noChangeAspect="1"/>
          </p:cNvPicPr>
          <p:nvPr/>
        </p:nvPicPr>
        <p:blipFill>
          <a:blip r:embed="rId4">
            <a:alphaModFix am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6191" y="2831505"/>
            <a:ext cx="443608" cy="44360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677971" y="2839012"/>
            <a:ext cx="248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9D9D9"/>
                </a:solidFill>
              </a:rPr>
              <a:t>!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3338589" y="2612241"/>
            <a:ext cx="1339183" cy="889000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b="0" dirty="0" smtClean="0">
                <a:solidFill>
                  <a:schemeClr val="bg1">
                    <a:lumMod val="85000"/>
                  </a:schemeClr>
                </a:solidFill>
              </a:rPr>
              <a:t>Report</a:t>
            </a:r>
            <a:endParaRPr lang="en-US" sz="2000" b="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12295873" y="3068286"/>
            <a:ext cx="1019626" cy="0"/>
          </a:xfrm>
          <a:prstGeom prst="line">
            <a:avLst/>
          </a:prstGeom>
          <a:noFill/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0" name="Oval 19"/>
          <p:cNvSpPr/>
          <p:nvPr/>
        </p:nvSpPr>
        <p:spPr bwMode="auto">
          <a:xfrm>
            <a:off x="11671913" y="2600696"/>
            <a:ext cx="1339183" cy="889000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dirty="0" smtClean="0"/>
              <a:t>Filters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369357" y="3410292"/>
            <a:ext cx="1153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Displays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3" name="Picture 2" descr="Screen Shot 2014-02-24 at 3.06.57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520" y="-1902093"/>
            <a:ext cx="6540500" cy="1295400"/>
          </a:xfrm>
          <a:prstGeom prst="rect">
            <a:avLst/>
          </a:prstGeom>
        </p:spPr>
      </p:pic>
      <p:pic>
        <p:nvPicPr>
          <p:cNvPr id="21" name="Picture 20" descr="Screen Shot 2014-02-24 at 3.06.57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282" y="0"/>
            <a:ext cx="5170842" cy="1024128"/>
          </a:xfrm>
          <a:prstGeom prst="rect">
            <a:avLst/>
          </a:prstGeom>
        </p:spPr>
      </p:pic>
      <p:sp>
        <p:nvSpPr>
          <p:cNvPr id="23" name="Content Placeholder 2"/>
          <p:cNvSpPr txBox="1">
            <a:spLocks/>
          </p:cNvSpPr>
          <p:nvPr/>
        </p:nvSpPr>
        <p:spPr>
          <a:xfrm>
            <a:off x="1022166" y="4897006"/>
            <a:ext cx="7603301" cy="1704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The microphone can detect AC mains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Higher energy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endParaRPr lang="en-US" dirty="0" smtClean="0"/>
          </a:p>
        </p:txBody>
      </p:sp>
      <p:pic>
        <p:nvPicPr>
          <p:cNvPr id="25" name="Picture 24" descr="microphon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282" y="2296471"/>
            <a:ext cx="138430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741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>
                <a:solidFill>
                  <a:srgbClr val="86DCF9"/>
                </a:solidFill>
              </a:rPr>
              <a:t>Architecture: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Filters: AC Mains Detection FFT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9" name="Picture 8" descr="Screen Shot 2014-02-16 at 1.33.1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38034"/>
            <a:ext cx="5114637" cy="5055848"/>
          </a:xfrm>
          <a:prstGeom prst="rect">
            <a:avLst/>
          </a:prstGeom>
        </p:spPr>
      </p:pic>
      <p:pic>
        <p:nvPicPr>
          <p:cNvPr id="5" name="Picture 4" descr="Screen Shot 2014-02-24 at 3.06.5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282" y="0"/>
            <a:ext cx="5170842" cy="1024128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5741145" y="3015417"/>
            <a:ext cx="3038349" cy="2958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5 second recording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44.1 k, 16 bit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Sliding aggregate 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1 sample window</a:t>
            </a:r>
          </a:p>
          <a:p>
            <a:pPr>
              <a:buClr>
                <a:schemeClr val="tx2"/>
              </a:buClr>
            </a:pPr>
            <a:endParaRPr lang="en-US" dirty="0" smtClean="0"/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4824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949401" cy="13716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86DCF9"/>
                </a:solidFill>
              </a:rPr>
              <a:t>Architecture: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Filters: Noisy AC Mains Detection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Picture 4" descr="Screen Shot 2014-02-17 at 10.24.21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09" y="1977159"/>
            <a:ext cx="6845300" cy="4127500"/>
          </a:xfrm>
          <a:prstGeom prst="rect">
            <a:avLst/>
          </a:prstGeom>
        </p:spPr>
      </p:pic>
      <p:pic>
        <p:nvPicPr>
          <p:cNvPr id="6" name="Picture 5" descr="Screen Shot 2014-02-24 at 3.06.57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282" y="0"/>
            <a:ext cx="5170842" cy="102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367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949401" cy="13716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86DCF9"/>
                </a:solidFill>
              </a:rPr>
              <a:t>Architecture: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Filters: </a:t>
            </a:r>
            <a:r>
              <a:rPr lang="en-US" dirty="0" smtClean="0"/>
              <a:t>Additional Heuristics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Picture 5" descr="Screen Shot 2014-02-24 at 3.06.5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282" y="0"/>
            <a:ext cx="5170842" cy="1024128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022166" y="4897006"/>
            <a:ext cx="7603301" cy="1531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Presence of </a:t>
            </a:r>
            <a:r>
              <a:rPr lang="en-US" dirty="0" err="1" smtClean="0"/>
              <a:t>WiFi</a:t>
            </a:r>
            <a:endParaRPr lang="en-US" dirty="0" smtClean="0"/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Audio context </a:t>
            </a:r>
            <a:r>
              <a:rPr lang="en-US" dirty="0" smtClean="0"/>
              <a:t>d</a:t>
            </a:r>
            <a:r>
              <a:rPr lang="en-US" dirty="0" smtClean="0"/>
              <a:t>etection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External data (</a:t>
            </a:r>
            <a:r>
              <a:rPr lang="en-US" dirty="0" err="1" smtClean="0"/>
              <a:t>eg</a:t>
            </a:r>
            <a:r>
              <a:rPr lang="en-US" dirty="0" smtClean="0"/>
              <a:t> weather reports, power company sites)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61097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>
                <a:solidFill>
                  <a:srgbClr val="86DCF9"/>
                </a:solidFill>
              </a:rPr>
              <a:t>Architecture:</a:t>
            </a:r>
            <a:br>
              <a:rPr lang="en-US" sz="2000" dirty="0" smtClean="0">
                <a:solidFill>
                  <a:srgbClr val="86DCF9"/>
                </a:solidFill>
              </a:rPr>
            </a:br>
            <a:r>
              <a:rPr lang="en-US" dirty="0" smtClean="0"/>
              <a:t>Uplink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20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16295911" y="3856634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6" name="Rectangle 5"/>
          <p:cNvSpPr/>
          <p:nvPr/>
        </p:nvSpPr>
        <p:spPr bwMode="auto">
          <a:xfrm>
            <a:off x="16019493" y="3454262"/>
            <a:ext cx="962742" cy="804744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b="0" dirty="0" smtClean="0">
                <a:solidFill>
                  <a:schemeClr val="bg1">
                    <a:lumMod val="85000"/>
                  </a:schemeClr>
                </a:solidFill>
              </a:rPr>
              <a:t>Server</a:t>
            </a:r>
            <a:endParaRPr lang="en-US" sz="2000" b="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7327933" y="4244820"/>
            <a:ext cx="9561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flipV="1">
            <a:off x="17315537" y="3400589"/>
            <a:ext cx="0" cy="873183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Freeform 8"/>
          <p:cNvSpPr/>
          <p:nvPr/>
        </p:nvSpPr>
        <p:spPr>
          <a:xfrm>
            <a:off x="17452789" y="3446769"/>
            <a:ext cx="609600" cy="685800"/>
          </a:xfrm>
          <a:custGeom>
            <a:avLst/>
            <a:gdLst>
              <a:gd name="connsiteX0" fmla="*/ 0 w 609600"/>
              <a:gd name="connsiteY0" fmla="*/ 685800 h 685800"/>
              <a:gd name="connsiteX1" fmla="*/ 190500 w 609600"/>
              <a:gd name="connsiteY1" fmla="*/ 279400 h 685800"/>
              <a:gd name="connsiteX2" fmla="*/ 330200 w 609600"/>
              <a:gd name="connsiteY2" fmla="*/ 381000 h 685800"/>
              <a:gd name="connsiteX3" fmla="*/ 609600 w 609600"/>
              <a:gd name="connsiteY3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" h="685800">
                <a:moveTo>
                  <a:pt x="0" y="685800"/>
                </a:moveTo>
                <a:cubicBezTo>
                  <a:pt x="67733" y="508000"/>
                  <a:pt x="135467" y="330200"/>
                  <a:pt x="190500" y="279400"/>
                </a:cubicBezTo>
                <a:cubicBezTo>
                  <a:pt x="245533" y="228600"/>
                  <a:pt x="260350" y="427567"/>
                  <a:pt x="330200" y="381000"/>
                </a:cubicBezTo>
                <a:cubicBezTo>
                  <a:pt x="400050" y="334433"/>
                  <a:pt x="351367" y="154517"/>
                  <a:pt x="609600" y="0"/>
                </a:cubicBezTo>
              </a:path>
            </a:pathLst>
          </a:custGeom>
          <a:ln w="38100" cmpd="sng">
            <a:solidFill>
              <a:srgbClr val="D9D9D9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200" b="1" i="0" u="none" strike="noStrike" cap="none" normalizeH="0" baseline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Arial" charset="0"/>
            </a:endParaRPr>
          </a:p>
        </p:txBody>
      </p:sp>
      <p:pic>
        <p:nvPicPr>
          <p:cNvPr id="10" name="Picture 9" descr="wireless.pdf"/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14719">
            <a:off x="15246825" y="3587242"/>
            <a:ext cx="717503" cy="717503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 bwMode="auto">
          <a:xfrm>
            <a:off x="10364715" y="3855745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2" name="Rounded Rectangle 11"/>
          <p:cNvSpPr/>
          <p:nvPr/>
        </p:nvSpPr>
        <p:spPr bwMode="auto">
          <a:xfrm>
            <a:off x="10295695" y="3070037"/>
            <a:ext cx="801129" cy="1476124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pic>
        <p:nvPicPr>
          <p:cNvPr id="13" name="Picture 12" descr="images.jpg"/>
          <p:cNvPicPr>
            <a:picLocks noChangeAspect="1"/>
          </p:cNvPicPr>
          <p:nvPr/>
        </p:nvPicPr>
        <p:blipFill>
          <a:blip r:embed="rId4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100" y="3619853"/>
            <a:ext cx="443608" cy="443608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 bwMode="auto">
          <a:xfrm>
            <a:off x="11460777" y="3845089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5" name="Rounded Rectangle 14"/>
          <p:cNvSpPr/>
          <p:nvPr/>
        </p:nvSpPr>
        <p:spPr bwMode="auto">
          <a:xfrm>
            <a:off x="11404688" y="3077881"/>
            <a:ext cx="801129" cy="1476124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pic>
        <p:nvPicPr>
          <p:cNvPr id="16" name="Picture 15" descr="images.jpg"/>
          <p:cNvPicPr>
            <a:picLocks noChangeAspect="1"/>
          </p:cNvPicPr>
          <p:nvPr/>
        </p:nvPicPr>
        <p:blipFill>
          <a:blip r:embed="rId4">
            <a:alphaModFix am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0862" y="3619853"/>
            <a:ext cx="443608" cy="44360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532642" y="3627360"/>
            <a:ext cx="248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9D9D9"/>
                </a:solidFill>
              </a:rPr>
              <a:t>!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4193260" y="3400589"/>
            <a:ext cx="1339183" cy="889000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b="0" dirty="0" smtClean="0"/>
              <a:t>Report</a:t>
            </a:r>
            <a:endParaRPr lang="en-US" sz="2000" b="0" dirty="0"/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13150544" y="3856634"/>
            <a:ext cx="1019626" cy="0"/>
          </a:xfrm>
          <a:prstGeom prst="line">
            <a:avLst/>
          </a:prstGeom>
          <a:noFill/>
          <a:ln w="571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0" name="Oval 19"/>
          <p:cNvSpPr/>
          <p:nvPr/>
        </p:nvSpPr>
        <p:spPr bwMode="auto">
          <a:xfrm>
            <a:off x="12526584" y="3389044"/>
            <a:ext cx="1339183" cy="889000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Filters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224028" y="4198640"/>
            <a:ext cx="1153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Displays</a:t>
            </a: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1022166" y="4897006"/>
            <a:ext cx="7603301" cy="1960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GPS location, </a:t>
            </a:r>
            <a:r>
              <a:rPr lang="en-US" dirty="0" smtClean="0"/>
              <a:t>Unique ID, Timestamp</a:t>
            </a:r>
            <a:endParaRPr lang="en-US" dirty="0" smtClean="0"/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Local c</a:t>
            </a:r>
            <a:r>
              <a:rPr lang="en-US" dirty="0" smtClean="0"/>
              <a:t>ache of outages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HTTP </a:t>
            </a:r>
            <a:r>
              <a:rPr lang="en-US" dirty="0" smtClean="0"/>
              <a:t>POST and </a:t>
            </a:r>
            <a:r>
              <a:rPr lang="en-US" dirty="0" smtClean="0"/>
              <a:t>SD </a:t>
            </a:r>
            <a:r>
              <a:rPr lang="en-US" dirty="0" smtClean="0"/>
              <a:t>log </a:t>
            </a:r>
          </a:p>
        </p:txBody>
      </p:sp>
      <p:pic>
        <p:nvPicPr>
          <p:cNvPr id="3" name="Picture 2" descr="Screen Shot 2014-02-24 at 3.07.07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085" y="0"/>
            <a:ext cx="5222039" cy="102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948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86DCF9"/>
                </a:solidFill>
              </a:rPr>
              <a:t>Architecture:</a:t>
            </a:r>
            <a:br>
              <a:rPr lang="en-US" sz="2000" dirty="0">
                <a:solidFill>
                  <a:srgbClr val="86DCF9"/>
                </a:solidFill>
              </a:rPr>
            </a:br>
            <a:r>
              <a:rPr lang="en-US" dirty="0" smtClean="0"/>
              <a:t>Central Service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21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15488272" y="3492313"/>
            <a:ext cx="1019626" cy="0"/>
          </a:xfrm>
          <a:prstGeom prst="line">
            <a:avLst/>
          </a:prstGeom>
          <a:noFill/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7" name="Rectangle 6"/>
          <p:cNvSpPr/>
          <p:nvPr/>
        </p:nvSpPr>
        <p:spPr bwMode="auto">
          <a:xfrm>
            <a:off x="15211854" y="3089941"/>
            <a:ext cx="962742" cy="804744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b="0" dirty="0" smtClean="0"/>
              <a:t>Server</a:t>
            </a:r>
            <a:endParaRPr lang="en-US" sz="2000" b="0" dirty="0"/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16520294" y="3880499"/>
            <a:ext cx="956126" cy="0"/>
          </a:xfrm>
          <a:prstGeom prst="line">
            <a:avLst/>
          </a:prstGeom>
          <a:noFill/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 flipV="1">
            <a:off x="16507898" y="3036268"/>
            <a:ext cx="0" cy="873183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Freeform 9"/>
          <p:cNvSpPr/>
          <p:nvPr/>
        </p:nvSpPr>
        <p:spPr>
          <a:xfrm>
            <a:off x="16645150" y="3082448"/>
            <a:ext cx="609600" cy="685800"/>
          </a:xfrm>
          <a:custGeom>
            <a:avLst/>
            <a:gdLst>
              <a:gd name="connsiteX0" fmla="*/ 0 w 609600"/>
              <a:gd name="connsiteY0" fmla="*/ 685800 h 685800"/>
              <a:gd name="connsiteX1" fmla="*/ 190500 w 609600"/>
              <a:gd name="connsiteY1" fmla="*/ 279400 h 685800"/>
              <a:gd name="connsiteX2" fmla="*/ 330200 w 609600"/>
              <a:gd name="connsiteY2" fmla="*/ 381000 h 685800"/>
              <a:gd name="connsiteX3" fmla="*/ 609600 w 609600"/>
              <a:gd name="connsiteY3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" h="685800">
                <a:moveTo>
                  <a:pt x="0" y="685800"/>
                </a:moveTo>
                <a:cubicBezTo>
                  <a:pt x="67733" y="508000"/>
                  <a:pt x="135467" y="330200"/>
                  <a:pt x="190500" y="279400"/>
                </a:cubicBezTo>
                <a:cubicBezTo>
                  <a:pt x="245533" y="228600"/>
                  <a:pt x="260350" y="427567"/>
                  <a:pt x="330200" y="381000"/>
                </a:cubicBezTo>
                <a:cubicBezTo>
                  <a:pt x="400050" y="334433"/>
                  <a:pt x="351367" y="154517"/>
                  <a:pt x="609600" y="0"/>
                </a:cubicBezTo>
              </a:path>
            </a:pathLst>
          </a:custGeom>
          <a:ln w="38100" cmpd="sng">
            <a:solidFill>
              <a:schemeClr val="accent1">
                <a:lumMod val="75000"/>
              </a:schemeClr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200" b="1" i="0" u="none" strike="noStrike" cap="none" normalizeH="0" baseline="0" smtClean="0">
              <a:ln>
                <a:noFill/>
              </a:ln>
              <a:solidFill>
                <a:srgbClr val="26A3E6"/>
              </a:solidFill>
              <a:effectLst/>
              <a:latin typeface="Arial" charset="0"/>
            </a:endParaRPr>
          </a:p>
        </p:txBody>
      </p:sp>
      <p:pic>
        <p:nvPicPr>
          <p:cNvPr id="11" name="Picture 10" descr="wireless.pdf"/>
          <p:cNvPicPr>
            <a:picLocks noChangeAspect="1"/>
          </p:cNvPicPr>
          <p:nvPr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14719">
            <a:off x="14439186" y="3222921"/>
            <a:ext cx="717503" cy="717503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 bwMode="auto">
          <a:xfrm>
            <a:off x="9557076" y="3491424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3" name="Rounded Rectangle 12"/>
          <p:cNvSpPr/>
          <p:nvPr/>
        </p:nvSpPr>
        <p:spPr bwMode="auto">
          <a:xfrm>
            <a:off x="9488056" y="2705716"/>
            <a:ext cx="801129" cy="1476124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pic>
        <p:nvPicPr>
          <p:cNvPr id="14" name="Picture 13" descr="images.jpg"/>
          <p:cNvPicPr>
            <a:picLocks noChangeAspect="1"/>
          </p:cNvPicPr>
          <p:nvPr/>
        </p:nvPicPr>
        <p:blipFill>
          <a:blip r:embed="rId3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461" y="3255532"/>
            <a:ext cx="443608" cy="443608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 bwMode="auto">
          <a:xfrm>
            <a:off x="10653138" y="3480768"/>
            <a:ext cx="1019626" cy="0"/>
          </a:xfrm>
          <a:prstGeom prst="line">
            <a:avLst/>
          </a:prstGeom>
          <a:noFill/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6" name="Rounded Rectangle 15"/>
          <p:cNvSpPr/>
          <p:nvPr/>
        </p:nvSpPr>
        <p:spPr bwMode="auto">
          <a:xfrm>
            <a:off x="10597049" y="2713560"/>
            <a:ext cx="801129" cy="1476124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37655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pic>
        <p:nvPicPr>
          <p:cNvPr id="17" name="Picture 16" descr="images.jpg"/>
          <p:cNvPicPr>
            <a:picLocks noChangeAspect="1"/>
          </p:cNvPicPr>
          <p:nvPr/>
        </p:nvPicPr>
        <p:blipFill>
          <a:blip r:embed="rId3">
            <a:alphaModFix am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223" y="3255532"/>
            <a:ext cx="443608" cy="44360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725003" y="3263039"/>
            <a:ext cx="248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9D9D9"/>
                </a:solidFill>
              </a:rPr>
              <a:t>!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3385621" y="3036268"/>
            <a:ext cx="1339183" cy="889000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b="0" dirty="0" smtClean="0">
                <a:solidFill>
                  <a:schemeClr val="bg1">
                    <a:lumMod val="85000"/>
                  </a:schemeClr>
                </a:solidFill>
              </a:rPr>
              <a:t>Report</a:t>
            </a:r>
            <a:endParaRPr lang="en-US" sz="2000" b="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12342905" y="3492313"/>
            <a:ext cx="1019626" cy="0"/>
          </a:xfrm>
          <a:prstGeom prst="line">
            <a:avLst/>
          </a:prstGeom>
          <a:noFill/>
          <a:ln w="571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1" name="Oval 20"/>
          <p:cNvSpPr/>
          <p:nvPr/>
        </p:nvSpPr>
        <p:spPr bwMode="auto">
          <a:xfrm>
            <a:off x="11718945" y="3024723"/>
            <a:ext cx="1339183" cy="889000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3765550"/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Filters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416389" y="3834319"/>
            <a:ext cx="1153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Displays</a:t>
            </a:r>
            <a:endParaRPr lang="en-US" sz="2000" dirty="0"/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22166" y="4897006"/>
            <a:ext cx="7603301" cy="1531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Gathered into DB for further analysis</a:t>
            </a:r>
            <a:endParaRPr lang="en-US" dirty="0"/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Indexed by phone, supports deletion and correction </a:t>
            </a:r>
          </a:p>
        </p:txBody>
      </p:sp>
      <p:pic>
        <p:nvPicPr>
          <p:cNvPr id="3" name="Picture 2" descr="Screen Shot 2014-02-24 at 3.07.2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241" y="0"/>
            <a:ext cx="5180883" cy="102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178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227308" cy="6564410"/>
          </a:xfrm>
        </p:spPr>
        <p:txBody>
          <a:bodyPr anchor="ctr">
            <a:normAutofit/>
          </a:bodyPr>
          <a:lstStyle/>
          <a:p>
            <a:r>
              <a:rPr lang="en-US" sz="4000" dirty="0" smtClean="0"/>
              <a:t>Research Questions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758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22166" y="5260069"/>
            <a:ext cx="7603301" cy="1533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Can all mobile platforms support Grid Watch?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How do we cope with sensor diversity?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What noise does this create in the aggregate?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endParaRPr lang="en-US" dirty="0" smtClean="0"/>
          </a:p>
        </p:txBody>
      </p:sp>
      <p:pic>
        <p:nvPicPr>
          <p:cNvPr id="7" name="Picture 6" descr="smart-phones-brisba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021" y="2242937"/>
            <a:ext cx="5269343" cy="2437071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09600" y="305118"/>
            <a:ext cx="76200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 cap="none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86DCF9"/>
                </a:solidFill>
              </a:rPr>
              <a:t>Research Questions: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Does Smartphone Diversity Impact Grid Watch?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389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22166" y="5349011"/>
            <a:ext cx="7603301" cy="1533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How many phones must report in an area?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How will population dynamics change readings?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How can we incentivize use?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endParaRPr lang="en-US" dirty="0" smtClean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09600" y="305118"/>
            <a:ext cx="76200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 cap="none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86DCF9"/>
                </a:solidFill>
              </a:rPr>
              <a:t>Research Questions: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How Much Grid Must Grid Watch Watch if Grid Watch Could Watch Grid?</a:t>
            </a:r>
            <a:endParaRPr lang="en-US" dirty="0"/>
          </a:p>
        </p:txBody>
      </p:sp>
      <p:pic>
        <p:nvPicPr>
          <p:cNvPr id="7" name="Picture 6" descr="ann-arb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78" y="1897268"/>
            <a:ext cx="4385707" cy="328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695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>
                <a:solidFill>
                  <a:srgbClr val="86DCF9"/>
                </a:solidFill>
              </a:rPr>
              <a:t>Research Questions:</a:t>
            </a:r>
            <a:br>
              <a:rPr lang="en-US" sz="2000" dirty="0" smtClean="0">
                <a:solidFill>
                  <a:srgbClr val="86DCF9"/>
                </a:solidFill>
              </a:rPr>
            </a:br>
            <a:r>
              <a:rPr lang="en-US" dirty="0" smtClean="0"/>
              <a:t>Can We Identify Outliers?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22166" y="5324187"/>
            <a:ext cx="7603301" cy="1533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How can we sanitize Grid Watch </a:t>
            </a:r>
            <a:r>
              <a:rPr lang="en-US" dirty="0" smtClean="0"/>
              <a:t>data</a:t>
            </a:r>
            <a:r>
              <a:rPr lang="en-US" dirty="0" smtClean="0"/>
              <a:t>?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Faulty phones, bad actors, unfortunate homes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endParaRPr lang="en-US" dirty="0" smtClean="0"/>
          </a:p>
          <a:p>
            <a:pPr lvl="1" indent="0">
              <a:buNone/>
            </a:pPr>
            <a:endParaRPr lang="en-US" dirty="0" smtClean="0"/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endParaRPr lang="en-US" dirty="0" smtClean="0"/>
          </a:p>
        </p:txBody>
      </p:sp>
      <p:pic>
        <p:nvPicPr>
          <p:cNvPr id="6" name="Picture 5" descr="data-integrit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904998"/>
            <a:ext cx="3162125" cy="311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715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000" dirty="0" smtClean="0">
                <a:solidFill>
                  <a:srgbClr val="86DCF9"/>
                </a:solidFill>
              </a:rPr>
              <a:t>Research Questions: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Can Grid Watch Expose Complex Grid Events?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22166" y="5136196"/>
            <a:ext cx="7603301" cy="201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Can we track more complex grid behaviors</a:t>
            </a:r>
            <a:r>
              <a:rPr lang="en-US" dirty="0" smtClean="0"/>
              <a:t>?</a:t>
            </a:r>
            <a:endParaRPr lang="en-US" dirty="0" smtClean="0"/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How to process huge data, real time</a:t>
            </a:r>
            <a:r>
              <a:rPr lang="en-US" dirty="0" smtClean="0"/>
              <a:t>?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Higher resolution FFTs? 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External sensors?</a:t>
            </a:r>
            <a:endParaRPr lang="en-US" dirty="0"/>
          </a:p>
          <a:p>
            <a:pPr>
              <a:buClr>
                <a:schemeClr val="tx2"/>
              </a:buClr>
            </a:pPr>
            <a:endParaRPr lang="en-US" dirty="0" smtClean="0"/>
          </a:p>
        </p:txBody>
      </p:sp>
      <p:pic>
        <p:nvPicPr>
          <p:cNvPr id="7" name="Picture 6" descr="Screen Shot 2014-02-18 at 6.38.3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064" y="1524318"/>
            <a:ext cx="3073395" cy="334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25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5" name="Picture 4" descr="Screen Shot 2014-02-17 at 10.23.02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491" y="2083844"/>
            <a:ext cx="6391564" cy="3769781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20000" cy="1371600"/>
          </a:xfrm>
        </p:spPr>
        <p:txBody>
          <a:bodyPr>
            <a:normAutofit fontScale="90000"/>
          </a:bodyPr>
          <a:lstStyle/>
          <a:p>
            <a:r>
              <a:rPr lang="en-US" sz="2000" dirty="0" smtClean="0">
                <a:solidFill>
                  <a:srgbClr val="86DCF9"/>
                </a:solidFill>
              </a:rPr>
              <a:t>Research Questions: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Can Grid Watch Expose Complex Grid Events?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089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22166" y="5324187"/>
            <a:ext cx="7603301" cy="1533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How can we best preserve privacy?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What granularity location data is needed for meaningful analysis?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endParaRPr lang="en-US" dirty="0" smtClean="0"/>
          </a:p>
        </p:txBody>
      </p:sp>
      <p:pic>
        <p:nvPicPr>
          <p:cNvPr id="7" name="Picture 6" descr="Screen Shot 2014-02-18 at 6.41.4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109" y="1816259"/>
            <a:ext cx="4358988" cy="323603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46664" y="5036946"/>
            <a:ext cx="31198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7F7F7F"/>
                </a:solidFill>
              </a:rPr>
              <a:t>Photo: NPR</a:t>
            </a:r>
          </a:p>
          <a:p>
            <a:r>
              <a:rPr lang="en-US" sz="1100" dirty="0" smtClean="0">
                <a:solidFill>
                  <a:srgbClr val="7F7F7F"/>
                </a:solidFill>
              </a:rPr>
              <a:t> </a:t>
            </a:r>
            <a:endParaRPr lang="en-US" sz="1100" dirty="0">
              <a:solidFill>
                <a:srgbClr val="7F7F7F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152719"/>
            <a:ext cx="7620000" cy="1038954"/>
          </a:xfrm>
        </p:spPr>
        <p:txBody>
          <a:bodyPr>
            <a:normAutofit fontScale="90000"/>
          </a:bodyPr>
          <a:lstStyle/>
          <a:p>
            <a:r>
              <a:rPr lang="en-US" sz="2000" dirty="0" smtClean="0">
                <a:solidFill>
                  <a:srgbClr val="86DCF9"/>
                </a:solidFill>
              </a:rPr>
              <a:t>Research Questions: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Privacy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506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227308" cy="6564410"/>
          </a:xfrm>
        </p:spPr>
        <p:txBody>
          <a:bodyPr anchor="ctr">
            <a:normAutofit/>
          </a:bodyPr>
          <a:lstStyle/>
          <a:p>
            <a:r>
              <a:rPr lang="en-US" sz="4000" dirty="0" smtClean="0"/>
              <a:t>Deployment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826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Deployments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38326" y="5260070"/>
            <a:ext cx="2421437" cy="10118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15 phones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Mid-March</a:t>
            </a:r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endParaRPr lang="en-US" dirty="0" smtClean="0"/>
          </a:p>
        </p:txBody>
      </p:sp>
      <p:pic>
        <p:nvPicPr>
          <p:cNvPr id="7" name="Picture 6" descr="keny-LMAP-m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683" y="2461746"/>
            <a:ext cx="2707517" cy="2710322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6055123" y="2008068"/>
            <a:ext cx="1109572" cy="40975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</a:pPr>
            <a:r>
              <a:rPr lang="en-US" sz="2800" dirty="0" smtClean="0"/>
              <a:t>Kenya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833453" y="2008068"/>
            <a:ext cx="1944864" cy="40975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</a:pPr>
            <a:r>
              <a:rPr lang="en-US" sz="2800" dirty="0" smtClean="0"/>
              <a:t>Ann Arbor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5187748"/>
            <a:ext cx="4502873" cy="20310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 smtClean="0"/>
              <a:t>Lab phones, eventually Play </a:t>
            </a:r>
            <a:r>
              <a:rPr lang="en-US" dirty="0" smtClean="0"/>
              <a:t>Store</a:t>
            </a:r>
            <a:endParaRPr lang="en-US" dirty="0" smtClean="0"/>
          </a:p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dirty="0"/>
              <a:t>http://</a:t>
            </a:r>
            <a:r>
              <a:rPr lang="en-US" dirty="0" err="1"/>
              <a:t>inductor.eecs.umich.edu</a:t>
            </a:r>
            <a:r>
              <a:rPr lang="en-US" dirty="0"/>
              <a:t>/</a:t>
            </a:r>
            <a:r>
              <a:rPr lang="en-US" dirty="0" err="1"/>
              <a:t>gridwatch.html</a:t>
            </a:r>
            <a:endParaRPr lang="en-US" dirty="0" smtClean="0"/>
          </a:p>
        </p:txBody>
      </p:sp>
      <p:pic>
        <p:nvPicPr>
          <p:cNvPr id="11" name="Picture 10" descr="Screen Shot 2014-02-18 at 8.49.0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55" y="2524233"/>
            <a:ext cx="3593349" cy="2583873"/>
          </a:xfrm>
          <a:prstGeom prst="rect">
            <a:avLst/>
          </a:prstGeom>
        </p:spPr>
      </p:pic>
      <p:pic>
        <p:nvPicPr>
          <p:cNvPr id="12" name="Picture 11" descr="Screen Shot 2014-02-18 at 8.49.51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77" y="2461746"/>
            <a:ext cx="3635551" cy="22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51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7"/>
            <a:ext cx="7620000" cy="840191"/>
          </a:xfrm>
        </p:spPr>
        <p:txBody>
          <a:bodyPr>
            <a:normAutofit/>
          </a:bodyPr>
          <a:lstStyle/>
          <a:p>
            <a:r>
              <a:rPr lang="en-US" dirty="0" smtClean="0"/>
              <a:t>Grid Watch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2335873"/>
          </a:xfrm>
        </p:spPr>
        <p:txBody>
          <a:bodyPr>
            <a:normAutofit lnSpcReduction="10000"/>
          </a:bodyPr>
          <a:lstStyle/>
          <a:p>
            <a:pPr marL="342900" indent="-342900">
              <a:buClr>
                <a:schemeClr val="tx2"/>
              </a:buClr>
              <a:buFont typeface="Lucida Grande"/>
              <a:buChar char="+"/>
            </a:pPr>
            <a:r>
              <a:rPr lang="en-US" dirty="0" smtClean="0"/>
              <a:t>Propose a simple, scalable, grid monitoring solution deployable </a:t>
            </a:r>
            <a:r>
              <a:rPr lang="en-US" i="1" dirty="0" smtClean="0"/>
              <a:t>independently of utility companies</a:t>
            </a:r>
            <a:endParaRPr lang="en-US" dirty="0" smtClean="0"/>
          </a:p>
          <a:p>
            <a:pPr marL="342900" indent="-342900">
              <a:spcBef>
                <a:spcPts val="1680"/>
              </a:spcBef>
              <a:buClr>
                <a:schemeClr val="tx2"/>
              </a:buClr>
              <a:buFont typeface="Lucida Grande"/>
              <a:buChar char="+"/>
            </a:pPr>
            <a:r>
              <a:rPr lang="en-US" dirty="0" smtClean="0"/>
              <a:t>Require no additional infrastructure</a:t>
            </a:r>
          </a:p>
          <a:p>
            <a:pPr marL="342900" indent="-342900">
              <a:spcBef>
                <a:spcPts val="1680"/>
              </a:spcBef>
              <a:buClr>
                <a:schemeClr val="tx2"/>
              </a:buClr>
              <a:buFont typeface="Lucida Grande"/>
              <a:buChar char="+"/>
            </a:pPr>
            <a:r>
              <a:rPr lang="en-US" dirty="0" smtClean="0"/>
              <a:t>Demonstrate </a:t>
            </a:r>
            <a:r>
              <a:rPr lang="en-US" dirty="0"/>
              <a:t>the </a:t>
            </a:r>
            <a:r>
              <a:rPr lang="en-US" dirty="0" smtClean="0"/>
              <a:t>feasibility of false positive filters</a:t>
            </a:r>
          </a:p>
          <a:p>
            <a:pPr marL="342900" indent="-342900">
              <a:spcBef>
                <a:spcPts val="1680"/>
              </a:spcBef>
              <a:buClr>
                <a:schemeClr val="tx2"/>
              </a:buClr>
              <a:buFont typeface="Lucida Grande"/>
              <a:buChar char="+"/>
            </a:pPr>
            <a:r>
              <a:rPr lang="en-US" dirty="0" smtClean="0"/>
              <a:t>Identify key research questions for future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5" name="Picture 4" descr="BlockM-rball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49" y="4423618"/>
            <a:ext cx="1498600" cy="1003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1" y="5461633"/>
            <a:ext cx="234085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 smtClean="0">
                <a:solidFill>
                  <a:schemeClr val="tx2"/>
                </a:solidFill>
              </a:rPr>
              <a:t>Noah Klugman</a:t>
            </a:r>
          </a:p>
          <a:p>
            <a:r>
              <a:rPr lang="en-US" sz="1600" dirty="0" smtClean="0"/>
              <a:t>University of Michigan</a:t>
            </a:r>
          </a:p>
          <a:p>
            <a:r>
              <a:rPr lang="en-US" sz="1600" dirty="0" err="1" smtClean="0"/>
              <a:t>nklugman@umich.edu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8645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TotalTime>19995</TotalTime>
  <Words>1366</Words>
  <Application>Microsoft Macintosh PowerPoint</Application>
  <PresentationFormat>On-screen Show (4:3)</PresentationFormat>
  <Paragraphs>355</Paragraphs>
  <Slides>31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Essential</vt:lpstr>
      <vt:lpstr>Grid Watch: Mapping Blackouts with Smart Phones</vt:lpstr>
      <vt:lpstr>Making “dumb” smart.</vt:lpstr>
      <vt:lpstr>The health of the power grid is not well understood.</vt:lpstr>
      <vt:lpstr>How It Works In Ann Arbor </vt:lpstr>
      <vt:lpstr>How It Works In Ann Arbor </vt:lpstr>
      <vt:lpstr>How It Works In Ann Arbor </vt:lpstr>
      <vt:lpstr>PowerPoint Presentation</vt:lpstr>
      <vt:lpstr>Detecting Power Outages With Smartphones </vt:lpstr>
      <vt:lpstr>We propose a global, crowd-sourced platform that leverages a simple side-channel available to smartphones—the charger status—to provide a simple, free, and easily deployable grid monitoring solution.</vt:lpstr>
      <vt:lpstr>Crowd-Sourced Monitoring is Useful to Ratepayers, Researchers and Regulators</vt:lpstr>
      <vt:lpstr>Grid Watch</vt:lpstr>
      <vt:lpstr>Architecture: Grid Watch System</vt:lpstr>
      <vt:lpstr>Architecture: Charge State</vt:lpstr>
      <vt:lpstr>Architecture: False Positive Filters</vt:lpstr>
      <vt:lpstr>Architecture: False Positive Filters: Accelerometer</vt:lpstr>
      <vt:lpstr>Architecture: False Positive Filters: Microphone</vt:lpstr>
      <vt:lpstr>Architecture: Filters: AC Mains Detection FFT</vt:lpstr>
      <vt:lpstr>Architecture: Filters: Noisy AC Mains Detection</vt:lpstr>
      <vt:lpstr>Architecture: Filters: Additional Heuristics </vt:lpstr>
      <vt:lpstr>Architecture: Uplink</vt:lpstr>
      <vt:lpstr>Architecture: Central Service </vt:lpstr>
      <vt:lpstr>Research Questions</vt:lpstr>
      <vt:lpstr>PowerPoint Presentation</vt:lpstr>
      <vt:lpstr>PowerPoint Presentation</vt:lpstr>
      <vt:lpstr>Research Questions: Can We Identify Outliers? </vt:lpstr>
      <vt:lpstr>Research Questions: Can Grid Watch Expose Complex Grid Events?</vt:lpstr>
      <vt:lpstr>Research Questions: Can Grid Watch Expose Complex Grid Events?</vt:lpstr>
      <vt:lpstr>Research Questions: Privacy</vt:lpstr>
      <vt:lpstr>Deployment</vt:lpstr>
      <vt:lpstr>Initial Deployments</vt:lpstr>
      <vt:lpstr>Grid Watch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Monjolo: An Energy-Harvesting Energy Meter Architecture </dc:title>
  <dc:creator>Brad Campbell</dc:creator>
  <cp:lastModifiedBy>Noah </cp:lastModifiedBy>
  <cp:revision>227</cp:revision>
  <cp:lastPrinted>2013-10-30T01:19:06Z</cp:lastPrinted>
  <dcterms:created xsi:type="dcterms:W3CDTF">2013-10-29T23:11:51Z</dcterms:created>
  <dcterms:modified xsi:type="dcterms:W3CDTF">2014-02-26T02:00:07Z</dcterms:modified>
</cp:coreProperties>
</file>