
<file path=[Content_Types].xml><?xml version="1.0" encoding="utf-8"?>
<Types xmlns="http://schemas.openxmlformats.org/package/2006/content-types">
  <Default Extension="gif" ContentType="image/gif"/>
  <Default Extension="jpg" ContentType="image/jpeg"/>
  <Default Extension="png" ContentType="image/png"/>
  <Default Extension="rels" ContentType="application/vnd.openxmlformats-package.relationships+xml"/>
  <Default Extension="tif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tags/tag1.xml" ContentType="application/vnd.openxmlformats-officedocument.presentationml.tags+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9"/>
  </p:notesMasterIdLst>
  <p:sldIdLst>
    <p:sldId id="256" r:id="rId2"/>
    <p:sldId id="258" r:id="rId3"/>
    <p:sldId id="270" r:id="rId4"/>
    <p:sldId id="374" r:id="rId5"/>
    <p:sldId id="401" r:id="rId6"/>
    <p:sldId id="406" r:id="rId7"/>
    <p:sldId id="377" r:id="rId8"/>
    <p:sldId id="379" r:id="rId9"/>
    <p:sldId id="382" r:id="rId10"/>
    <p:sldId id="397" r:id="rId11"/>
    <p:sldId id="410" r:id="rId12"/>
    <p:sldId id="399" r:id="rId13"/>
    <p:sldId id="393" r:id="rId14"/>
    <p:sldId id="409" r:id="rId15"/>
    <p:sldId id="398" r:id="rId16"/>
    <p:sldId id="411" r:id="rId17"/>
    <p:sldId id="400" r:id="rId1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a:srgbClr val="FF49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8256"/>
    <p:restoredTop sz="60612" autoAdjust="0"/>
  </p:normalViewPr>
  <p:slideViewPr>
    <p:cSldViewPr snapToObjects="1">
      <p:cViewPr varScale="1">
        <p:scale>
          <a:sx n="70" d="100"/>
          <a:sy n="70" d="100"/>
        </p:scale>
        <p:origin x="1248" y="184"/>
      </p:cViewPr>
      <p:guideLst>
        <p:guide orient="horz" pos="2160"/>
        <p:guide pos="3840"/>
      </p:guideLst>
    </p:cSldViewPr>
  </p:slideViewPr>
  <p:outlineViewPr>
    <p:cViewPr>
      <p:scale>
        <a:sx n="33" d="100"/>
        <a:sy n="33" d="100"/>
      </p:scale>
      <p:origin x="0" y="-2632"/>
    </p:cViewPr>
  </p:outlineViewPr>
  <p:notesTextViewPr>
    <p:cViewPr>
      <p:scale>
        <a:sx n="125" d="100"/>
        <a:sy n="125"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34836357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a:prstGeom prst="rect">
            <a:avLst/>
          </a:prstGeom>
          <a:noFill/>
          <a:ln w="12700">
            <a:solidFill>
              <a:prstClr val="black"/>
            </a:solidFill>
          </a:ln>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Tree>
    <p:extLst>
      <p:ext uri="{BB962C8B-B14F-4D97-AF65-F5344CB8AC3E}">
        <p14:creationId xmlns:p14="http://schemas.microsoft.com/office/powerpoint/2010/main" val="394952304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a:prstGeom prst="rect">
            <a:avLst/>
          </a:prstGeom>
          <a:noFill/>
          <a:ln w="12700">
            <a:solidFill>
              <a:prstClr val="black"/>
            </a:solidFill>
          </a:ln>
        </p:spPr>
      </p:sp>
      <p:sp>
        <p:nvSpPr>
          <p:cNvPr id="3" name="Notes Placeholder 2"/>
          <p:cNvSpPr>
            <a:spLocks noGrp="1"/>
          </p:cNvSpPr>
          <p:nvPr>
            <p:ph type="body" idx="1"/>
          </p:nvPr>
        </p:nvSpPr>
        <p:spPr>
          <a:xfrm>
            <a:off x="685800" y="4400550"/>
            <a:ext cx="5486400" cy="3600450"/>
          </a:xfrm>
          <a:prstGeom prst="rect">
            <a:avLst/>
          </a:prstGeom>
        </p:spPr>
        <p:txBody>
          <a:bodyPr/>
          <a:lstStyle/>
          <a:p>
            <a:pPr rtl="0"/>
            <a:r>
              <a:rPr lang="en-US" sz="1200" b="0" i="0" u="none" strike="noStrike" kern="1200" dirty="0">
                <a:solidFill>
                  <a:schemeClr val="tx1"/>
                </a:solidFill>
                <a:effectLst/>
                <a:latin typeface="+mn-lt"/>
                <a:ea typeface="+mn-ea"/>
                <a:cs typeface="+mn-cs"/>
              </a:rPr>
              <a:t>We implement OINK using a structure that is based on the words of our incentive system vocabulary just introduced. Let’s walk through how this works at a high level. We start with a participant [*]. This participant does something we wish to incentive them for. This could be a survey being uploaded, an app being installed, an app staying installed, or many other things. It doesn’t really matter as long as there is a method so that when the action being incentivized occurs, OINK is triggered. We call this trigger a stimuli. [*] Along with the stimuli, OINK needs to know how much to incentive, and to who. OINK then calls a f</a:t>
            </a:r>
            <a:r>
              <a:rPr lang="en-US" sz="1200" b="0" i="1" u="none" strike="noStrike" kern="1200" dirty="0">
                <a:solidFill>
                  <a:schemeClr val="tx1"/>
                </a:solidFill>
                <a:effectLst/>
                <a:latin typeface="+mn-lt"/>
                <a:ea typeface="+mn-ea"/>
                <a:cs typeface="+mn-cs"/>
              </a:rPr>
              <a:t>raud detection [*] </a:t>
            </a:r>
            <a:r>
              <a:rPr lang="en-US" sz="1200" b="0" i="0" u="none" strike="noStrike" kern="1200" dirty="0">
                <a:solidFill>
                  <a:schemeClr val="tx1"/>
                </a:solidFill>
                <a:effectLst/>
                <a:latin typeface="+mn-lt"/>
                <a:ea typeface="+mn-ea"/>
                <a:cs typeface="+mn-cs"/>
              </a:rPr>
              <a:t>function which contains rules that can prevent the system from triggering an unattended incentive transfer. For example, a </a:t>
            </a:r>
            <a:r>
              <a:rPr lang="en-US" sz="1200" b="0" i="1" u="none" strike="noStrike" kern="1200" dirty="0">
                <a:solidFill>
                  <a:schemeClr val="tx1"/>
                </a:solidFill>
                <a:effectLst/>
                <a:latin typeface="+mn-lt"/>
                <a:ea typeface="+mn-ea"/>
                <a:cs typeface="+mn-cs"/>
              </a:rPr>
              <a:t>fraud detection </a:t>
            </a:r>
            <a:r>
              <a:rPr lang="en-US" sz="1200" b="0" i="0" u="none" strike="noStrike" kern="1200" dirty="0">
                <a:solidFill>
                  <a:schemeClr val="tx1"/>
                </a:solidFill>
                <a:effectLst/>
                <a:latin typeface="+mn-lt"/>
                <a:ea typeface="+mn-ea"/>
                <a:cs typeface="+mn-cs"/>
              </a:rPr>
              <a:t>function can ensure that a participant receives no more than a maximum amount of incentive. The next function called is the core function [*], which provides logging and data cleaning. After this, [*] a </a:t>
            </a:r>
            <a:r>
              <a:rPr lang="en-US" sz="1200" b="0" i="1" u="none" strike="noStrike" kern="1200" dirty="0">
                <a:solidFill>
                  <a:schemeClr val="tx1"/>
                </a:solidFill>
                <a:effectLst/>
                <a:latin typeface="+mn-lt"/>
                <a:ea typeface="+mn-ea"/>
                <a:cs typeface="+mn-cs"/>
              </a:rPr>
              <a:t>payment </a:t>
            </a:r>
            <a:r>
              <a:rPr lang="en-US" sz="1200" b="0" i="0" u="none" strike="noStrike" kern="1200" dirty="0">
                <a:solidFill>
                  <a:schemeClr val="tx1"/>
                </a:solidFill>
                <a:effectLst/>
                <a:latin typeface="+mn-lt"/>
                <a:ea typeface="+mn-ea"/>
                <a:cs typeface="+mn-cs"/>
              </a:rPr>
              <a:t>function provides logic to transfer an incentive to a user. For example, a </a:t>
            </a:r>
            <a:r>
              <a:rPr lang="en-US" sz="1200" b="0" i="1" u="none" strike="noStrike" kern="1200" dirty="0">
                <a:solidFill>
                  <a:schemeClr val="tx1"/>
                </a:solidFill>
                <a:effectLst/>
                <a:latin typeface="+mn-lt"/>
                <a:ea typeface="+mn-ea"/>
                <a:cs typeface="+mn-cs"/>
              </a:rPr>
              <a:t>payment </a:t>
            </a:r>
            <a:r>
              <a:rPr lang="en-US" sz="1200" b="0" i="0" u="none" strike="noStrike" kern="1200" dirty="0">
                <a:solidFill>
                  <a:schemeClr val="tx1"/>
                </a:solidFill>
                <a:effectLst/>
                <a:latin typeface="+mn-lt"/>
                <a:ea typeface="+mn-ea"/>
                <a:cs typeface="+mn-cs"/>
              </a:rPr>
              <a:t>function could send some mobile money to a participant. The payment result is collected by the [*] </a:t>
            </a:r>
            <a:r>
              <a:rPr lang="en-US" sz="1200" b="0" i="1" u="none" strike="noStrike" kern="1200" dirty="0">
                <a:solidFill>
                  <a:schemeClr val="tx1"/>
                </a:solidFill>
                <a:effectLst/>
                <a:latin typeface="+mn-lt"/>
                <a:ea typeface="+mn-ea"/>
                <a:cs typeface="+mn-cs"/>
              </a:rPr>
              <a:t>core </a:t>
            </a:r>
            <a:r>
              <a:rPr lang="en-US" sz="1200" b="0" i="0" u="none" strike="noStrike" kern="1200" dirty="0">
                <a:solidFill>
                  <a:schemeClr val="tx1"/>
                </a:solidFill>
                <a:effectLst/>
                <a:latin typeface="+mn-lt"/>
                <a:ea typeface="+mn-ea"/>
                <a:cs typeface="+mn-cs"/>
              </a:rPr>
              <a:t>function, logged, and then passed to a [*] </a:t>
            </a:r>
            <a:r>
              <a:rPr lang="en-US" sz="1200" b="0" i="1" u="none" strike="noStrike" kern="1200" dirty="0">
                <a:solidFill>
                  <a:schemeClr val="tx1"/>
                </a:solidFill>
                <a:effectLst/>
                <a:latin typeface="+mn-lt"/>
                <a:ea typeface="+mn-ea"/>
                <a:cs typeface="+mn-cs"/>
              </a:rPr>
              <a:t>stimulus </a:t>
            </a:r>
            <a:r>
              <a:rPr lang="en-US" sz="1200" b="0" i="0" u="none" strike="noStrike" kern="1200" dirty="0">
                <a:solidFill>
                  <a:schemeClr val="tx1"/>
                </a:solidFill>
                <a:effectLst/>
                <a:latin typeface="+mn-lt"/>
                <a:ea typeface="+mn-ea"/>
                <a:cs typeface="+mn-cs"/>
              </a:rPr>
              <a:t>function which writes the result into a database. OINK then does stimuli specific response for example, sending a conformation of payment SMS.[*] Finally, [*] </a:t>
            </a:r>
            <a:r>
              <a:rPr lang="en-US" sz="1200" b="0" i="1" u="none" strike="noStrike" kern="1200" dirty="0">
                <a:solidFill>
                  <a:schemeClr val="tx1"/>
                </a:solidFill>
                <a:effectLst/>
                <a:latin typeface="+mn-lt"/>
                <a:ea typeface="+mn-ea"/>
                <a:cs typeface="+mn-cs"/>
              </a:rPr>
              <a:t>alarms </a:t>
            </a:r>
            <a:r>
              <a:rPr lang="en-US" sz="1200" b="0" i="0" u="none" strike="noStrike" kern="1200" dirty="0">
                <a:solidFill>
                  <a:schemeClr val="tx1"/>
                </a:solidFill>
                <a:effectLst/>
                <a:latin typeface="+mn-lt"/>
                <a:ea typeface="+mn-ea"/>
                <a:cs typeface="+mn-cs"/>
              </a:rPr>
              <a:t>monitor the whole system [*] and can generate email or </a:t>
            </a:r>
            <a:r>
              <a:rPr lang="en-US" sz="1200" b="0" i="0" u="none" strike="noStrike" kern="1200" dirty="0" err="1">
                <a:solidFill>
                  <a:schemeClr val="tx1"/>
                </a:solidFill>
                <a:effectLst/>
                <a:latin typeface="+mn-lt"/>
                <a:ea typeface="+mn-ea"/>
                <a:cs typeface="+mn-cs"/>
              </a:rPr>
              <a:t>sms’s</a:t>
            </a:r>
            <a:r>
              <a:rPr lang="en-US" sz="1200" b="0" i="0" u="none" strike="noStrike" kern="1200" dirty="0">
                <a:solidFill>
                  <a:schemeClr val="tx1"/>
                </a:solidFill>
                <a:effectLst/>
                <a:latin typeface="+mn-lt"/>
                <a:ea typeface="+mn-ea"/>
                <a:cs typeface="+mn-cs"/>
              </a:rPr>
              <a:t> at any point if anything goes wrong. </a:t>
            </a:r>
            <a:br>
              <a:rPr lang="en-US" dirty="0"/>
            </a:br>
            <a:br>
              <a:rPr lang="en-US" dirty="0"/>
            </a:br>
            <a:r>
              <a:rPr lang="en-US" sz="1200" kern="1200" dirty="0">
                <a:solidFill>
                  <a:schemeClr val="tx1"/>
                </a:solidFill>
                <a:effectLst/>
                <a:latin typeface="+mn-lt"/>
                <a:ea typeface="+mn-ea"/>
                <a:cs typeface="+mn-cs"/>
              </a:rPr>
              <a:t> </a:t>
            </a: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 </a:t>
            </a: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endParaRPr lang="en-US" dirty="0"/>
          </a:p>
          <a:p>
            <a:endParaRPr lang="en-US" dirty="0"/>
          </a:p>
        </p:txBody>
      </p:sp>
    </p:spTree>
    <p:extLst>
      <p:ext uri="{BB962C8B-B14F-4D97-AF65-F5344CB8AC3E}">
        <p14:creationId xmlns:p14="http://schemas.microsoft.com/office/powerpoint/2010/main" val="420300279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a:prstGeom prst="rect">
            <a:avLst/>
          </a:prstGeom>
          <a:noFill/>
          <a:ln w="12700">
            <a:solidFill>
              <a:prstClr val="black"/>
            </a:solidFill>
          </a:ln>
        </p:spPr>
      </p:sp>
      <p:sp>
        <p:nvSpPr>
          <p:cNvPr id="3" name="Notes Placeholder 2"/>
          <p:cNvSpPr>
            <a:spLocks noGrp="1"/>
          </p:cNvSpPr>
          <p:nvPr>
            <p:ph type="body" idx="1"/>
          </p:nvPr>
        </p:nvSpPr>
        <p:spPr>
          <a:xfrm>
            <a:off x="685800" y="4400550"/>
            <a:ext cx="5486400" cy="3600450"/>
          </a:xfrm>
          <a:prstGeom prst="rect">
            <a:avLst/>
          </a:prstGeom>
        </p:spPr>
        <p:txBody>
          <a:bodyPr/>
          <a:lstStyle/>
          <a:p>
            <a:pPr rtl="0"/>
            <a:r>
              <a:rPr lang="en-US" sz="1200" b="0" i="0" u="none" strike="noStrike" kern="1200" dirty="0">
                <a:solidFill>
                  <a:schemeClr val="tx1"/>
                </a:solidFill>
                <a:effectLst/>
                <a:latin typeface="+mn-lt"/>
                <a:ea typeface="+mn-ea"/>
                <a:cs typeface="+mn-cs"/>
              </a:rPr>
              <a:t>OK. Let’s try to make this a bit more real with a specific example how we used OINK to implement one of the incentive systems we are using in the field. We will walk through how we incentivized a participant [*] for inviting someone else to install the </a:t>
            </a:r>
            <a:r>
              <a:rPr lang="en-US" sz="1200" b="0" i="0" u="none" strike="noStrike" kern="1200" dirty="0" err="1">
                <a:solidFill>
                  <a:schemeClr val="tx1"/>
                </a:solidFill>
                <a:effectLst/>
                <a:latin typeface="+mn-lt"/>
                <a:ea typeface="+mn-ea"/>
                <a:cs typeface="+mn-cs"/>
              </a:rPr>
              <a:t>GridWatch</a:t>
            </a:r>
            <a:r>
              <a:rPr lang="en-US" sz="1200" b="0" i="0" u="none" strike="noStrike" kern="1200" dirty="0">
                <a:solidFill>
                  <a:schemeClr val="tx1"/>
                </a:solidFill>
                <a:effectLst/>
                <a:latin typeface="+mn-lt"/>
                <a:ea typeface="+mn-ea"/>
                <a:cs typeface="+mn-cs"/>
              </a:rPr>
              <a:t> app. When the user triggers an invite in the </a:t>
            </a:r>
            <a:r>
              <a:rPr lang="en-US" sz="1200" b="0" i="0" u="none" strike="noStrike" kern="1200" dirty="0" err="1">
                <a:solidFill>
                  <a:schemeClr val="tx1"/>
                </a:solidFill>
                <a:effectLst/>
                <a:latin typeface="+mn-lt"/>
                <a:ea typeface="+mn-ea"/>
                <a:cs typeface="+mn-cs"/>
              </a:rPr>
              <a:t>GridWatch</a:t>
            </a:r>
            <a:r>
              <a:rPr lang="en-US" sz="1200" b="0" i="0" u="none" strike="noStrike" kern="1200" dirty="0">
                <a:solidFill>
                  <a:schemeClr val="tx1"/>
                </a:solidFill>
                <a:effectLst/>
                <a:latin typeface="+mn-lt"/>
                <a:ea typeface="+mn-ea"/>
                <a:cs typeface="+mn-cs"/>
              </a:rPr>
              <a:t> app, which is the stimuli [*] being incentivized, the </a:t>
            </a:r>
            <a:r>
              <a:rPr lang="en-US" sz="1200" b="0" i="0" u="none" strike="noStrike" kern="1200" dirty="0" err="1">
                <a:solidFill>
                  <a:schemeClr val="tx1"/>
                </a:solidFill>
                <a:effectLst/>
                <a:latin typeface="+mn-lt"/>
                <a:ea typeface="+mn-ea"/>
                <a:cs typeface="+mn-cs"/>
              </a:rPr>
              <a:t>GridWatch</a:t>
            </a:r>
            <a:r>
              <a:rPr lang="en-US" sz="1200" b="0" i="0" u="none" strike="noStrike" kern="1200" dirty="0">
                <a:solidFill>
                  <a:schemeClr val="tx1"/>
                </a:solidFill>
                <a:effectLst/>
                <a:latin typeface="+mn-lt"/>
                <a:ea typeface="+mn-ea"/>
                <a:cs typeface="+mn-cs"/>
              </a:rPr>
              <a:t> app sends the identity of the person receiving the incentive, the method of transferring the incentive, the amount to pay per invite and the threshold number of invites allowed per user to OINK. The </a:t>
            </a:r>
            <a:r>
              <a:rPr lang="en-US" sz="1200" b="0" i="1" u="none" strike="noStrike" kern="1200" dirty="0">
                <a:solidFill>
                  <a:schemeClr val="tx1"/>
                </a:solidFill>
                <a:effectLst/>
                <a:latin typeface="+mn-lt"/>
                <a:ea typeface="+mn-ea"/>
                <a:cs typeface="+mn-cs"/>
              </a:rPr>
              <a:t>fraud detection </a:t>
            </a:r>
            <a:r>
              <a:rPr lang="en-US" sz="1200" b="0" i="0" u="none" strike="noStrike" kern="1200" dirty="0">
                <a:solidFill>
                  <a:schemeClr val="tx1"/>
                </a:solidFill>
                <a:effectLst/>
                <a:latin typeface="+mn-lt"/>
                <a:ea typeface="+mn-ea"/>
                <a:cs typeface="+mn-cs"/>
              </a:rPr>
              <a:t>function [*] detects if a user has triggered an amount of invites greater than allowed, which in our case is 5. If this threshold is not hit, the fraud block transfers data to the core function [*], which logs the requested incentive and triggers the payment function [*]. In Ghana, we use a payment service called </a:t>
            </a:r>
            <a:r>
              <a:rPr lang="en-US" sz="1200" b="0" i="0" u="none" strike="noStrike" kern="1200" dirty="0" err="1">
                <a:solidFill>
                  <a:schemeClr val="tx1"/>
                </a:solidFill>
                <a:effectLst/>
                <a:latin typeface="+mn-lt"/>
                <a:ea typeface="+mn-ea"/>
                <a:cs typeface="+mn-cs"/>
              </a:rPr>
              <a:t>Korba</a:t>
            </a:r>
            <a:r>
              <a:rPr lang="en-US" sz="1200" b="0" i="0" u="none" strike="noStrike" kern="1200" dirty="0">
                <a:solidFill>
                  <a:schemeClr val="tx1"/>
                </a:solidFill>
                <a:effectLst/>
                <a:latin typeface="+mn-lt"/>
                <a:ea typeface="+mn-ea"/>
                <a:cs typeface="+mn-cs"/>
              </a:rPr>
              <a:t>. The </a:t>
            </a:r>
            <a:r>
              <a:rPr lang="en-US" sz="1200" b="0" i="0" u="none" strike="noStrike" kern="1200" dirty="0" err="1">
                <a:solidFill>
                  <a:schemeClr val="tx1"/>
                </a:solidFill>
                <a:effectLst/>
                <a:latin typeface="+mn-lt"/>
                <a:ea typeface="+mn-ea"/>
                <a:cs typeface="+mn-cs"/>
              </a:rPr>
              <a:t>Korba</a:t>
            </a:r>
            <a:r>
              <a:rPr lang="en-US" sz="1200" b="0" i="0" u="none" strike="noStrike" kern="1200" dirty="0">
                <a:solidFill>
                  <a:schemeClr val="tx1"/>
                </a:solidFill>
                <a:effectLst/>
                <a:latin typeface="+mn-lt"/>
                <a:ea typeface="+mn-ea"/>
                <a:cs typeface="+mn-cs"/>
              </a:rPr>
              <a:t> </a:t>
            </a:r>
            <a:r>
              <a:rPr lang="en-US" sz="1200" b="0" i="1" u="none" strike="noStrike" kern="1200" dirty="0">
                <a:solidFill>
                  <a:schemeClr val="tx1"/>
                </a:solidFill>
                <a:effectLst/>
                <a:latin typeface="+mn-lt"/>
                <a:ea typeface="+mn-ea"/>
                <a:cs typeface="+mn-cs"/>
              </a:rPr>
              <a:t>payment </a:t>
            </a:r>
            <a:r>
              <a:rPr lang="en-US" sz="1200" b="0" i="0" u="none" strike="noStrike" kern="1200" dirty="0">
                <a:solidFill>
                  <a:schemeClr val="tx1"/>
                </a:solidFill>
                <a:effectLst/>
                <a:latin typeface="+mn-lt"/>
                <a:ea typeface="+mn-ea"/>
                <a:cs typeface="+mn-cs"/>
              </a:rPr>
              <a:t>function is responsible for correctly calling the </a:t>
            </a:r>
            <a:r>
              <a:rPr lang="en-US" sz="1200" b="0" i="0" u="none" strike="noStrike" kern="1200" dirty="0" err="1">
                <a:solidFill>
                  <a:schemeClr val="tx1"/>
                </a:solidFill>
                <a:effectLst/>
                <a:latin typeface="+mn-lt"/>
                <a:ea typeface="+mn-ea"/>
                <a:cs typeface="+mn-cs"/>
              </a:rPr>
              <a:t>Korba</a:t>
            </a:r>
            <a:r>
              <a:rPr lang="en-US" sz="1200" b="0" i="0" u="none" strike="noStrike" kern="1200" dirty="0">
                <a:solidFill>
                  <a:schemeClr val="tx1"/>
                </a:solidFill>
                <a:effectLst/>
                <a:latin typeface="+mn-lt"/>
                <a:ea typeface="+mn-ea"/>
                <a:cs typeface="+mn-cs"/>
              </a:rPr>
              <a:t> web service. When this payment is complete or if it fails, </a:t>
            </a:r>
            <a:r>
              <a:rPr lang="en-US" sz="1200" b="0" i="0" u="none" strike="noStrike" kern="1200" dirty="0" err="1">
                <a:solidFill>
                  <a:schemeClr val="tx1"/>
                </a:solidFill>
                <a:effectLst/>
                <a:latin typeface="+mn-lt"/>
                <a:ea typeface="+mn-ea"/>
                <a:cs typeface="+mn-cs"/>
              </a:rPr>
              <a:t>Korba</a:t>
            </a:r>
            <a:r>
              <a:rPr lang="en-US" sz="1200" b="0" i="0" u="none" strike="noStrike" kern="1200" dirty="0">
                <a:solidFill>
                  <a:schemeClr val="tx1"/>
                </a:solidFill>
                <a:effectLst/>
                <a:latin typeface="+mn-lt"/>
                <a:ea typeface="+mn-ea"/>
                <a:cs typeface="+mn-cs"/>
              </a:rPr>
              <a:t> sends a response back to OINK, which invokes the [*] </a:t>
            </a:r>
            <a:r>
              <a:rPr lang="en-US" sz="1200" b="0" i="1" u="none" strike="noStrike" kern="1200" dirty="0">
                <a:solidFill>
                  <a:schemeClr val="tx1"/>
                </a:solidFill>
                <a:effectLst/>
                <a:latin typeface="+mn-lt"/>
                <a:ea typeface="+mn-ea"/>
                <a:cs typeface="+mn-cs"/>
              </a:rPr>
              <a:t>core </a:t>
            </a:r>
            <a:r>
              <a:rPr lang="en-US" sz="1200" b="0" i="0" u="none" strike="noStrike" kern="1200" dirty="0">
                <a:solidFill>
                  <a:schemeClr val="tx1"/>
                </a:solidFill>
                <a:effectLst/>
                <a:latin typeface="+mn-lt"/>
                <a:ea typeface="+mn-ea"/>
                <a:cs typeface="+mn-cs"/>
              </a:rPr>
              <a:t>function, the core also handles timeouts and other failures. If the payment was successful, the [*] stimuli response sends [*] an in-app notification.</a:t>
            </a:r>
            <a:endParaRPr lang="en-US" b="0" dirty="0">
              <a:effectLst/>
            </a:endParaRPr>
          </a:p>
          <a:p>
            <a:br>
              <a:rPr lang="en-US" dirty="0"/>
            </a:br>
            <a:br>
              <a:rPr lang="en-US" dirty="0"/>
            </a:br>
            <a:br>
              <a:rPr lang="en-US" dirty="0"/>
            </a:br>
            <a:endParaRPr lang="en-US" dirty="0"/>
          </a:p>
          <a:p>
            <a:endParaRPr lang="en-US" dirty="0"/>
          </a:p>
        </p:txBody>
      </p:sp>
    </p:spTree>
    <p:extLst>
      <p:ext uri="{BB962C8B-B14F-4D97-AF65-F5344CB8AC3E}">
        <p14:creationId xmlns:p14="http://schemas.microsoft.com/office/powerpoint/2010/main" val="146504594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a:prstGeom prst="rect">
            <a:avLst/>
          </a:prstGeom>
          <a:noFill/>
          <a:ln w="12700">
            <a:solidFill>
              <a:prstClr val="black"/>
            </a:solidFill>
          </a:ln>
        </p:spPr>
      </p:sp>
      <p:sp>
        <p:nvSpPr>
          <p:cNvPr id="3" name="Notes Placeholder 2"/>
          <p:cNvSpPr>
            <a:spLocks noGrp="1"/>
          </p:cNvSpPr>
          <p:nvPr>
            <p:ph type="body" idx="1"/>
          </p:nvPr>
        </p:nvSpPr>
        <p:spPr>
          <a:xfrm>
            <a:off x="685800" y="4400550"/>
            <a:ext cx="5486400" cy="3600450"/>
          </a:xfrm>
          <a:prstGeom prst="rect">
            <a:avLst/>
          </a:prstGeom>
        </p:spPr>
        <p:txBody>
          <a:bodyPr/>
          <a:lstStyle/>
          <a:p>
            <a:pPr rtl="0"/>
            <a:r>
              <a:rPr lang="en-US" sz="1200" b="0" i="0" u="none" strike="noStrike" kern="1200" dirty="0">
                <a:solidFill>
                  <a:schemeClr val="tx1"/>
                </a:solidFill>
                <a:effectLst/>
                <a:latin typeface="+mn-lt"/>
                <a:ea typeface="+mn-ea"/>
                <a:cs typeface="+mn-cs"/>
              </a:rPr>
              <a:t>I want to point out a key design decision of the OINK software architecture. OINK has been designed for the easy reuse and sharing of operations. So, for example, if another experiment wanted to used our payment logic that sends airtime using </a:t>
            </a:r>
            <a:r>
              <a:rPr lang="en-US" sz="1200" b="0" i="0" u="none" strike="noStrike" kern="1200" dirty="0" err="1">
                <a:solidFill>
                  <a:schemeClr val="tx1"/>
                </a:solidFill>
                <a:effectLst/>
                <a:latin typeface="+mn-lt"/>
                <a:ea typeface="+mn-ea"/>
                <a:cs typeface="+mn-cs"/>
              </a:rPr>
              <a:t>Korba</a:t>
            </a:r>
            <a:r>
              <a:rPr lang="en-US" sz="1200" b="0" i="0" u="none" strike="noStrike" kern="1200" dirty="0">
                <a:solidFill>
                  <a:schemeClr val="tx1"/>
                </a:solidFill>
                <a:effectLst/>
                <a:latin typeface="+mn-lt"/>
                <a:ea typeface="+mn-ea"/>
                <a:cs typeface="+mn-cs"/>
              </a:rPr>
              <a:t>, they could do so trivially. [*] We imagine, or hope, that eventually, there will be libraries of stimuli, alarms, fraud detection and payment blocks that will be available to the community. This would allow non programmers to simply have to provide parameters to existing code to get desired functionalities rather than having to program anything directly. Also, furthering the goal of ensuring that OINK is runnable by non-technical users, we choose an architecture based on a fairly new programming abstraction, functions as a service [*]. Functions as a service are short running functions that exist in a managed cloud runtime, making it so that a user doesn’t need to do any server management to run an instance of OINK. Function as a service can scale arbitrarily without any configuration, and are implemented by a number commercial providers for low cost. Running OINK for most deployments should be free. </a:t>
            </a:r>
            <a:endParaRPr lang="en-US" b="0" dirty="0">
              <a:effectLst/>
            </a:endParaRPr>
          </a:p>
          <a:p>
            <a:br>
              <a:rPr lang="en-US" dirty="0"/>
            </a:br>
            <a:br>
              <a:rPr lang="en-US" dirty="0"/>
            </a:br>
            <a:endParaRPr lang="en-US" dirty="0"/>
          </a:p>
        </p:txBody>
      </p:sp>
    </p:spTree>
    <p:extLst>
      <p:ext uri="{BB962C8B-B14F-4D97-AF65-F5344CB8AC3E}">
        <p14:creationId xmlns:p14="http://schemas.microsoft.com/office/powerpoint/2010/main" val="356006911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a:prstGeom prst="rect">
            <a:avLst/>
          </a:prstGeom>
          <a:noFill/>
          <a:ln w="12700">
            <a:solidFill>
              <a:prstClr val="black"/>
            </a:solidFill>
          </a:ln>
        </p:spPr>
      </p:sp>
      <p:sp>
        <p:nvSpPr>
          <p:cNvPr id="3" name="Notes Placeholder 2"/>
          <p:cNvSpPr>
            <a:spLocks noGrp="1"/>
          </p:cNvSpPr>
          <p:nvPr>
            <p:ph type="body" idx="1"/>
          </p:nvPr>
        </p:nvSpPr>
        <p:spPr>
          <a:xfrm>
            <a:off x="685800" y="4400550"/>
            <a:ext cx="5486400" cy="3600450"/>
          </a:xfrm>
          <a:prstGeom prst="rect">
            <a:avLst/>
          </a:prstGeom>
        </p:spPr>
        <p:txBody>
          <a:bodyPr/>
          <a:lstStyle/>
          <a:p>
            <a:pPr rtl="0"/>
            <a:r>
              <a:rPr lang="en-US" sz="1200" b="0" i="0" u="none" strike="noStrike" kern="1200" dirty="0">
                <a:solidFill>
                  <a:schemeClr val="tx1"/>
                </a:solidFill>
                <a:effectLst/>
                <a:latin typeface="+mn-lt"/>
                <a:ea typeface="+mn-ea"/>
                <a:cs typeface="+mn-cs"/>
              </a:rPr>
              <a:t>Finally, quickly we can show our management interface that we are developing for this all. These are graphs of our incentive payments which are generated automatically and update daily. In practice these have been critical for tracking incentives through the course of our deployment, and we have used them to recognize some poor practices by our field officers.</a:t>
            </a:r>
            <a:endParaRPr lang="en-US" b="0" dirty="0">
              <a:effectLst/>
            </a:endParaRPr>
          </a:p>
          <a:p>
            <a:br>
              <a:rPr lang="en-US" dirty="0"/>
            </a:br>
            <a:br>
              <a:rPr lang="en-US" dirty="0"/>
            </a:br>
            <a:endParaRPr lang="en-US" dirty="0"/>
          </a:p>
        </p:txBody>
      </p:sp>
    </p:spTree>
    <p:extLst>
      <p:ext uri="{BB962C8B-B14F-4D97-AF65-F5344CB8AC3E}">
        <p14:creationId xmlns:p14="http://schemas.microsoft.com/office/powerpoint/2010/main" val="262451162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a:prstGeom prst="rect">
            <a:avLst/>
          </a:prstGeom>
          <a:noFill/>
          <a:ln w="12700">
            <a:solidFill>
              <a:prstClr val="black"/>
            </a:solidFill>
          </a:ln>
        </p:spPr>
      </p:sp>
      <p:sp>
        <p:nvSpPr>
          <p:cNvPr id="3" name="Notes Placeholder 2"/>
          <p:cNvSpPr>
            <a:spLocks noGrp="1"/>
          </p:cNvSpPr>
          <p:nvPr>
            <p:ph type="body" idx="1"/>
          </p:nvPr>
        </p:nvSpPr>
        <p:spPr>
          <a:xfrm>
            <a:off x="685800" y="4400550"/>
            <a:ext cx="5486400" cy="3600450"/>
          </a:xfrm>
          <a:prstGeom prst="rect">
            <a:avLst/>
          </a:prstGeom>
        </p:spPr>
        <p:txBody>
          <a:bodyPr/>
          <a:lstStyle/>
          <a:p>
            <a:pPr rtl="0"/>
            <a:r>
              <a:rPr lang="en-US" sz="1200" b="0" i="0" u="none" strike="noStrike" kern="1200" dirty="0">
                <a:solidFill>
                  <a:schemeClr val="tx1"/>
                </a:solidFill>
                <a:effectLst/>
                <a:latin typeface="+mn-lt"/>
                <a:ea typeface="+mn-ea"/>
                <a:cs typeface="+mn-cs"/>
              </a:rPr>
              <a:t>So what are we releasing today? Well, [*] we are releasing our implementation of OINK that supports our current experiment. The value of this is primarily to see a template of an OINK system that follows the pattern I just presented, but it is not yet trivially reusable for any experiment. We are also releasing a [*] solicitation on the OINK website for new incentive schemes with the hope that this community can help us fill in any holes in our architecture we might have missed. Both of these can be found at [*] </a:t>
            </a:r>
            <a:r>
              <a:rPr lang="en-US" sz="1200" b="0" i="0" u="none" strike="noStrike" kern="1200" dirty="0" err="1">
                <a:solidFill>
                  <a:schemeClr val="tx1"/>
                </a:solidFill>
                <a:effectLst/>
                <a:latin typeface="+mn-lt"/>
                <a:ea typeface="+mn-ea"/>
                <a:cs typeface="+mn-cs"/>
              </a:rPr>
              <a:t>openinventivekit.com</a:t>
            </a:r>
            <a:r>
              <a:rPr lang="en-US" sz="1200" b="0" i="0" u="none" strike="noStrike" kern="1200" dirty="0">
                <a:solidFill>
                  <a:schemeClr val="tx1"/>
                </a:solidFill>
                <a:effectLst/>
                <a:latin typeface="+mn-lt"/>
                <a:ea typeface="+mn-ea"/>
                <a:cs typeface="+mn-cs"/>
              </a:rPr>
              <a:t>.</a:t>
            </a:r>
            <a:endParaRPr lang="en-US" b="0" dirty="0">
              <a:effectLst/>
            </a:endParaRPr>
          </a:p>
          <a:p>
            <a:br>
              <a:rPr lang="en-US" dirty="0"/>
            </a:br>
            <a:br>
              <a:rPr lang="en-US" dirty="0"/>
            </a:br>
            <a:endParaRPr lang="en-US" dirty="0"/>
          </a:p>
        </p:txBody>
      </p:sp>
    </p:spTree>
    <p:extLst>
      <p:ext uri="{BB962C8B-B14F-4D97-AF65-F5344CB8AC3E}">
        <p14:creationId xmlns:p14="http://schemas.microsoft.com/office/powerpoint/2010/main" val="367587752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a:prstGeom prst="rect">
            <a:avLst/>
          </a:prstGeom>
          <a:noFill/>
          <a:ln w="12700">
            <a:solidFill>
              <a:prstClr val="black"/>
            </a:solidFill>
          </a:ln>
        </p:spPr>
      </p:sp>
      <p:sp>
        <p:nvSpPr>
          <p:cNvPr id="3" name="Notes Placeholder 2"/>
          <p:cNvSpPr>
            <a:spLocks noGrp="1"/>
          </p:cNvSpPr>
          <p:nvPr>
            <p:ph type="body" idx="1"/>
          </p:nvPr>
        </p:nvSpPr>
        <p:spPr>
          <a:xfrm>
            <a:off x="685800" y="4400550"/>
            <a:ext cx="5486400" cy="3600450"/>
          </a:xfrm>
          <a:prstGeom prst="rect">
            <a:avLst/>
          </a:prstGeom>
        </p:spPr>
        <p:txBody>
          <a:bodyPr/>
          <a:lstStyle/>
          <a:p>
            <a:pPr rtl="0"/>
            <a:r>
              <a:rPr lang="en-US" sz="1200" b="0" i="0" u="none" strike="noStrike" kern="1200" dirty="0">
                <a:solidFill>
                  <a:schemeClr val="tx1"/>
                </a:solidFill>
                <a:effectLst/>
                <a:latin typeface="+mn-lt"/>
                <a:ea typeface="+mn-ea"/>
                <a:cs typeface="+mn-cs"/>
              </a:rPr>
              <a:t>Simultaneously we will be working on getting a full OINK beta ready for this community to use and contribute to. We have hired a bit of extra engineering support and will be working on getting UI elements together including the interface for auto generating incentive systems and generating plan text descriptions of incentive systems that could be used in the literature. If anyone is interested in being an early adopter, please don’t hesitate to talk with me after this talk.</a:t>
            </a:r>
            <a:endParaRPr lang="en-US" b="0" dirty="0">
              <a:effectLst/>
            </a:endParaRPr>
          </a:p>
          <a:p>
            <a:br>
              <a:rPr lang="en-US" dirty="0"/>
            </a:br>
            <a:br>
              <a:rPr lang="en-US" dirty="0"/>
            </a:br>
            <a:endParaRPr lang="en-US" dirty="0"/>
          </a:p>
        </p:txBody>
      </p:sp>
    </p:spTree>
    <p:extLst>
      <p:ext uri="{BB962C8B-B14F-4D97-AF65-F5344CB8AC3E}">
        <p14:creationId xmlns:p14="http://schemas.microsoft.com/office/powerpoint/2010/main" val="336360438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a:prstGeom prst="rect">
            <a:avLst/>
          </a:prstGeom>
          <a:noFill/>
          <a:ln w="12700">
            <a:solidFill>
              <a:prstClr val="black"/>
            </a:solidFill>
          </a:ln>
        </p:spPr>
      </p:sp>
      <p:sp>
        <p:nvSpPr>
          <p:cNvPr id="3" name="Notes Placeholder 2"/>
          <p:cNvSpPr>
            <a:spLocks noGrp="1"/>
          </p:cNvSpPr>
          <p:nvPr>
            <p:ph type="body" idx="1"/>
          </p:nvPr>
        </p:nvSpPr>
        <p:spPr>
          <a:xfrm>
            <a:off x="685800" y="4400550"/>
            <a:ext cx="5486400" cy="3600450"/>
          </a:xfrm>
          <a:prstGeom prst="rect">
            <a:avLst/>
          </a:prstGeom>
        </p:spPr>
        <p:txBody>
          <a:bodyPr/>
          <a:lstStyle/>
          <a:p>
            <a:pPr rtl="0"/>
            <a:r>
              <a:rPr lang="en-US" sz="1200" b="0" i="0" u="none" strike="noStrike" kern="1200" dirty="0">
                <a:solidFill>
                  <a:schemeClr val="tx1"/>
                </a:solidFill>
                <a:effectLst/>
                <a:latin typeface="+mn-lt"/>
                <a:ea typeface="+mn-ea"/>
                <a:cs typeface="+mn-cs"/>
              </a:rPr>
              <a:t>Ok. To quickly summarize. [*] OINK is a piece of software that allows for the creation of incentive systems that can be used in scientific studies. It is designed to both do complicated incentive schemes, but can also be used for something as simple as paying people for a survey. Why would you use it for that? Well OINK logs everything and makes it really each to manage and audit your experiment. [*] I think just as importantly, OINK provides a vocabulary that could be used to describe incentive system in the literature, a practice that is not commonly done and that is important. The common language provided by OINK enables us to directly compare methodologies for experiments that incentivize participants, increasing the repeatability and consistency of the underlying science. [*] OINK is designed so that everyone should be able to use it. We are working hard to make it non coder friendly. [*] Finally, we hope to build a community around this tool, and find inspiration, guidance, and a name from another technology in this community with similar goals, the open data kit or ODK.</a:t>
            </a:r>
            <a:endParaRPr lang="en-US" b="0" dirty="0">
              <a:effectLst/>
            </a:endParaRPr>
          </a:p>
          <a:p>
            <a:br>
              <a:rPr lang="en-US" dirty="0"/>
            </a:br>
            <a:br>
              <a:rPr lang="en-US" dirty="0"/>
            </a:br>
            <a:endParaRPr lang="en-US" dirty="0"/>
          </a:p>
        </p:txBody>
      </p:sp>
    </p:spTree>
    <p:extLst>
      <p:ext uri="{BB962C8B-B14F-4D97-AF65-F5344CB8AC3E}">
        <p14:creationId xmlns:p14="http://schemas.microsoft.com/office/powerpoint/2010/main" val="360830911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a:prstGeom prst="rect">
            <a:avLst/>
          </a:prstGeom>
          <a:noFill/>
          <a:ln w="12700">
            <a:solidFill>
              <a:prstClr val="black"/>
            </a:solidFill>
          </a:ln>
        </p:spPr>
      </p:sp>
      <p:sp>
        <p:nvSpPr>
          <p:cNvPr id="3" name="Notes Placeholder 2"/>
          <p:cNvSpPr>
            <a:spLocks noGrp="1"/>
          </p:cNvSpPr>
          <p:nvPr>
            <p:ph type="body" idx="1"/>
          </p:nvPr>
        </p:nvSpPr>
        <p:spPr>
          <a:xfrm>
            <a:off x="685800" y="4400550"/>
            <a:ext cx="5486400" cy="3600450"/>
          </a:xfrm>
          <a:prstGeom prst="rect">
            <a:avLst/>
          </a:prstGeom>
        </p:spPr>
        <p:txBody>
          <a:bodyPr/>
          <a:lstStyle/>
          <a:p>
            <a:pPr rtl="0"/>
            <a:r>
              <a:rPr lang="en-US" sz="1200" b="0" i="0" u="none" strike="noStrike" kern="1200" dirty="0">
                <a:solidFill>
                  <a:schemeClr val="tx1"/>
                </a:solidFill>
                <a:effectLst/>
                <a:latin typeface="+mn-lt"/>
                <a:ea typeface="+mn-ea"/>
                <a:cs typeface="+mn-cs"/>
              </a:rPr>
              <a:t>Thank you so much for listening. I’ll be happy to take any questions. </a:t>
            </a:r>
            <a:endParaRPr lang="en-US" b="0" dirty="0">
              <a:effectLst/>
            </a:endParaRPr>
          </a:p>
          <a:p>
            <a:br>
              <a:rPr lang="en-US" dirty="0"/>
            </a:br>
            <a:endParaRPr lang="en-US" dirty="0"/>
          </a:p>
        </p:txBody>
      </p:sp>
    </p:spTree>
    <p:extLst>
      <p:ext uri="{BB962C8B-B14F-4D97-AF65-F5344CB8AC3E}">
        <p14:creationId xmlns:p14="http://schemas.microsoft.com/office/powerpoint/2010/main" val="252545099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r>
              <a:rPr lang="en-US" sz="1200" b="0" i="0" u="none" strike="noStrike" kern="1200" dirty="0">
                <a:solidFill>
                  <a:schemeClr val="tx1"/>
                </a:solidFill>
                <a:effectLst/>
                <a:latin typeface="+mn-lt"/>
                <a:ea typeface="+mn-ea"/>
                <a:cs typeface="+mn-cs"/>
              </a:rPr>
              <a:t>I thought I would introduce our system, the Open Incentive Kit, or OINK, by telling it’s origin story. This starts when I was approached by a group of researchers who were interested in exploring the reliability of the low voltage AC power grid in Accra, which is the capital city of Ghana and the recently announced location of COMPASS 2019. Our group had been developing sensors that measure energy reliability and we were pretty excited to try deploying them at some scale in the field. </a:t>
            </a:r>
            <a:endParaRPr lang="en-US" b="0" dirty="0">
              <a:effectLst/>
            </a:endParaRPr>
          </a:p>
          <a:p>
            <a:br>
              <a:rPr lang="en-US" dirty="0"/>
            </a:br>
            <a:endParaRPr lang="en-US" dirty="0"/>
          </a:p>
        </p:txBody>
      </p:sp>
      <p:sp>
        <p:nvSpPr>
          <p:cNvPr id="4" name="Slide Number Placeholder 3"/>
          <p:cNvSpPr>
            <a:spLocks noGrp="1"/>
          </p:cNvSpPr>
          <p:nvPr>
            <p:ph type="sldNum" sz="quarter" idx="5"/>
          </p:nvPr>
        </p:nvSpPr>
        <p:spPr/>
        <p:txBody>
          <a:bodyPr/>
          <a:lstStyle/>
          <a:p>
            <a:fld id="{73FCD82B-8455-414D-9D05-E90778A3D079}" type="slidenum">
              <a:rPr lang="en-US" smtClean="0"/>
              <a:t>2</a:t>
            </a:fld>
            <a:endParaRPr lang="en-US"/>
          </a:p>
        </p:txBody>
      </p:sp>
    </p:spTree>
    <p:extLst>
      <p:ext uri="{BB962C8B-B14F-4D97-AF65-F5344CB8AC3E}">
        <p14:creationId xmlns:p14="http://schemas.microsoft.com/office/powerpoint/2010/main" val="299105068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r>
              <a:rPr lang="en-US" sz="1200" b="0" i="0" u="none" strike="noStrike" kern="1200" dirty="0">
                <a:solidFill>
                  <a:schemeClr val="tx1"/>
                </a:solidFill>
                <a:effectLst/>
                <a:latin typeface="+mn-lt"/>
                <a:ea typeface="+mn-ea"/>
                <a:cs typeface="+mn-cs"/>
              </a:rPr>
              <a:t>So agreed to do a pilot deployment of two technologies we were developing, </a:t>
            </a:r>
            <a:r>
              <a:rPr lang="en-US" sz="1200" b="0" i="0" u="none" strike="noStrike" kern="1200" dirty="0" err="1">
                <a:solidFill>
                  <a:schemeClr val="tx1"/>
                </a:solidFill>
                <a:effectLst/>
                <a:latin typeface="+mn-lt"/>
                <a:ea typeface="+mn-ea"/>
                <a:cs typeface="+mn-cs"/>
              </a:rPr>
              <a:t>GridWatch</a:t>
            </a:r>
            <a:r>
              <a:rPr lang="en-US" sz="1200" b="0" i="0" u="none" strike="noStrike" kern="1200" dirty="0">
                <a:solidFill>
                  <a:schemeClr val="tx1"/>
                </a:solidFill>
                <a:effectLst/>
                <a:latin typeface="+mn-lt"/>
                <a:ea typeface="+mn-ea"/>
                <a:cs typeface="+mn-cs"/>
              </a:rPr>
              <a:t> and </a:t>
            </a:r>
            <a:r>
              <a:rPr lang="en-US" sz="1200" b="0" i="0" u="none" strike="noStrike" kern="1200" dirty="0" err="1">
                <a:solidFill>
                  <a:schemeClr val="tx1"/>
                </a:solidFill>
                <a:effectLst/>
                <a:latin typeface="+mn-lt"/>
                <a:ea typeface="+mn-ea"/>
                <a:cs typeface="+mn-cs"/>
              </a:rPr>
              <a:t>PowerWatch</a:t>
            </a:r>
            <a:r>
              <a:rPr lang="en-US" sz="1200" b="0" i="0" u="none" strike="noStrike" kern="1200" dirty="0">
                <a:solidFill>
                  <a:schemeClr val="tx1"/>
                </a:solidFill>
                <a:effectLst/>
                <a:latin typeface="+mn-lt"/>
                <a:ea typeface="+mn-ea"/>
                <a:cs typeface="+mn-cs"/>
              </a:rPr>
              <a:t>, both of which measure energy reliability. [*] </a:t>
            </a:r>
            <a:r>
              <a:rPr lang="en-US" sz="1200" b="0" i="0" u="none" strike="noStrike" kern="1200" dirty="0" err="1">
                <a:solidFill>
                  <a:schemeClr val="tx1"/>
                </a:solidFill>
                <a:effectLst/>
                <a:latin typeface="+mn-lt"/>
                <a:ea typeface="+mn-ea"/>
                <a:cs typeface="+mn-cs"/>
              </a:rPr>
              <a:t>GridWatch</a:t>
            </a:r>
            <a:r>
              <a:rPr lang="en-US" sz="1200" b="0" i="0" u="none" strike="noStrike" kern="1200" dirty="0">
                <a:solidFill>
                  <a:schemeClr val="tx1"/>
                </a:solidFill>
                <a:effectLst/>
                <a:latin typeface="+mn-lt"/>
                <a:ea typeface="+mn-ea"/>
                <a:cs typeface="+mn-cs"/>
              </a:rPr>
              <a:t> is an app that detects power outages using sensors built into smartphones and [*] </a:t>
            </a:r>
            <a:r>
              <a:rPr lang="en-US" sz="1200" b="0" i="0" u="none" strike="noStrike" kern="1200" dirty="0" err="1">
                <a:solidFill>
                  <a:schemeClr val="tx1"/>
                </a:solidFill>
                <a:effectLst/>
                <a:latin typeface="+mn-lt"/>
                <a:ea typeface="+mn-ea"/>
                <a:cs typeface="+mn-cs"/>
              </a:rPr>
              <a:t>PowerWatch</a:t>
            </a:r>
            <a:r>
              <a:rPr lang="en-US" sz="1200" b="0" i="0" u="none" strike="noStrike" kern="1200" dirty="0">
                <a:solidFill>
                  <a:schemeClr val="tx1"/>
                </a:solidFill>
                <a:effectLst/>
                <a:latin typeface="+mn-lt"/>
                <a:ea typeface="+mn-ea"/>
                <a:cs typeface="+mn-cs"/>
              </a:rPr>
              <a:t> is a sensor that plugs into the wall and detects power outages as well as voltage quality. For our experiment, </a:t>
            </a:r>
            <a:r>
              <a:rPr lang="en-US" sz="1200" b="0" i="0" u="none" strike="noStrike" kern="1200" dirty="0" err="1">
                <a:solidFill>
                  <a:schemeClr val="tx1"/>
                </a:solidFill>
                <a:effectLst/>
                <a:latin typeface="+mn-lt"/>
                <a:ea typeface="+mn-ea"/>
                <a:cs typeface="+mn-cs"/>
              </a:rPr>
              <a:t>GridWatch</a:t>
            </a:r>
            <a:r>
              <a:rPr lang="en-US" sz="1200" b="0" i="0" u="none" strike="noStrike" kern="1200" dirty="0">
                <a:solidFill>
                  <a:schemeClr val="tx1"/>
                </a:solidFill>
                <a:effectLst/>
                <a:latin typeface="+mn-lt"/>
                <a:ea typeface="+mn-ea"/>
                <a:cs typeface="+mn-cs"/>
              </a:rPr>
              <a:t> would be installed on participants smartphones and </a:t>
            </a:r>
            <a:r>
              <a:rPr lang="en-US" sz="1200" b="0" i="0" u="none" strike="noStrike" kern="1200" dirty="0" err="1">
                <a:solidFill>
                  <a:schemeClr val="tx1"/>
                </a:solidFill>
                <a:effectLst/>
                <a:latin typeface="+mn-lt"/>
                <a:ea typeface="+mn-ea"/>
                <a:cs typeface="+mn-cs"/>
              </a:rPr>
              <a:t>PowerWatch</a:t>
            </a:r>
            <a:r>
              <a:rPr lang="en-US" sz="1200" b="0" i="0" u="none" strike="noStrike" kern="1200" dirty="0">
                <a:solidFill>
                  <a:schemeClr val="tx1"/>
                </a:solidFill>
                <a:effectLst/>
                <a:latin typeface="+mn-lt"/>
                <a:ea typeface="+mn-ea"/>
                <a:cs typeface="+mn-cs"/>
              </a:rPr>
              <a:t> would be installed at outlets in both households and firms. Because both of our technologies cause participants to incur small costs, it made sense to incentivize people for participation. After talking with our </a:t>
            </a:r>
            <a:r>
              <a:rPr lang="en-US" sz="1200" b="0" i="0" u="none" strike="noStrike" kern="1200" dirty="0" err="1">
                <a:solidFill>
                  <a:schemeClr val="tx1"/>
                </a:solidFill>
                <a:effectLst/>
                <a:latin typeface="+mn-lt"/>
                <a:ea typeface="+mn-ea"/>
                <a:cs typeface="+mn-cs"/>
              </a:rPr>
              <a:t>Ghanian</a:t>
            </a:r>
            <a:r>
              <a:rPr lang="en-US" sz="1200" b="0" i="0" u="none" strike="noStrike" kern="1200" dirty="0">
                <a:solidFill>
                  <a:schemeClr val="tx1"/>
                </a:solidFill>
                <a:effectLst/>
                <a:latin typeface="+mn-lt"/>
                <a:ea typeface="+mn-ea"/>
                <a:cs typeface="+mn-cs"/>
              </a:rPr>
              <a:t> project manager about what local participants might respond well to, we decided that the best form on incentive would be airtime credit, which a participant could use to make phone calls or use the internet.</a:t>
            </a:r>
            <a:endParaRPr lang="en-US" b="0" dirty="0">
              <a:effectLst/>
            </a:endParaRPr>
          </a:p>
          <a:p>
            <a:br>
              <a:rPr lang="en-US" dirty="0"/>
            </a:br>
            <a:endParaRPr lang="en-US" dirty="0"/>
          </a:p>
        </p:txBody>
      </p:sp>
      <p:sp>
        <p:nvSpPr>
          <p:cNvPr id="4" name="Slide Number Placeholder 3"/>
          <p:cNvSpPr>
            <a:spLocks noGrp="1"/>
          </p:cNvSpPr>
          <p:nvPr>
            <p:ph type="sldNum" sz="quarter" idx="5"/>
          </p:nvPr>
        </p:nvSpPr>
        <p:spPr/>
        <p:txBody>
          <a:bodyPr/>
          <a:lstStyle/>
          <a:p>
            <a:fld id="{73FCD82B-8455-414D-9D05-E90778A3D079}" type="slidenum">
              <a:rPr lang="en-US" smtClean="0"/>
              <a:t>3</a:t>
            </a:fld>
            <a:endParaRPr lang="en-US"/>
          </a:p>
        </p:txBody>
      </p:sp>
    </p:spTree>
    <p:extLst>
      <p:ext uri="{BB962C8B-B14F-4D97-AF65-F5344CB8AC3E}">
        <p14:creationId xmlns:p14="http://schemas.microsoft.com/office/powerpoint/2010/main" val="215631660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a:prstGeom prst="rect">
            <a:avLst/>
          </a:prstGeom>
          <a:noFill/>
          <a:ln w="12700">
            <a:solidFill>
              <a:prstClr val="black"/>
            </a:solidFill>
          </a:ln>
        </p:spPr>
      </p:sp>
      <p:sp>
        <p:nvSpPr>
          <p:cNvPr id="3" name="Notes Placeholder 2"/>
          <p:cNvSpPr>
            <a:spLocks noGrp="1"/>
          </p:cNvSpPr>
          <p:nvPr>
            <p:ph type="body" idx="1"/>
          </p:nvPr>
        </p:nvSpPr>
        <p:spPr>
          <a:xfrm>
            <a:off x="685800" y="4400550"/>
            <a:ext cx="5486400" cy="3600450"/>
          </a:xfrm>
          <a:prstGeom prst="rect">
            <a:avLst/>
          </a:prstGeom>
        </p:spPr>
        <p:txBody>
          <a:bodyPr/>
          <a:lstStyle/>
          <a:p>
            <a:pPr rtl="0"/>
            <a:r>
              <a:rPr lang="en-US" sz="1200" b="0" i="0" u="none" strike="noStrike" kern="1200" dirty="0">
                <a:solidFill>
                  <a:schemeClr val="tx1"/>
                </a:solidFill>
                <a:effectLst/>
                <a:latin typeface="+mn-lt"/>
                <a:ea typeface="+mn-ea"/>
                <a:cs typeface="+mn-cs"/>
              </a:rPr>
              <a:t>The thing is… by the time our entire experiment was planned, our incentive scheme had become complex. [*] Participants were incentivized for a baseline survey [*] as well as an </a:t>
            </a:r>
            <a:r>
              <a:rPr lang="en-US" sz="1200" b="0" i="0" u="none" strike="noStrike" kern="1200" dirty="0" err="1">
                <a:solidFill>
                  <a:schemeClr val="tx1"/>
                </a:solidFill>
                <a:effectLst/>
                <a:latin typeface="+mn-lt"/>
                <a:ea typeface="+mn-ea"/>
                <a:cs typeface="+mn-cs"/>
              </a:rPr>
              <a:t>endline</a:t>
            </a:r>
            <a:r>
              <a:rPr lang="en-US" sz="1200" b="0" i="0" u="none" strike="noStrike" kern="1200" dirty="0">
                <a:solidFill>
                  <a:schemeClr val="tx1"/>
                </a:solidFill>
                <a:effectLst/>
                <a:latin typeface="+mn-lt"/>
                <a:ea typeface="+mn-ea"/>
                <a:cs typeface="+mn-cs"/>
              </a:rPr>
              <a:t> survey [*]. Participants using </a:t>
            </a:r>
            <a:r>
              <a:rPr lang="en-US" sz="1200" b="0" i="0" u="none" strike="noStrike" kern="1200" dirty="0" err="1">
                <a:solidFill>
                  <a:schemeClr val="tx1"/>
                </a:solidFill>
                <a:effectLst/>
                <a:latin typeface="+mn-lt"/>
                <a:ea typeface="+mn-ea"/>
                <a:cs typeface="+mn-cs"/>
              </a:rPr>
              <a:t>GridWatch</a:t>
            </a:r>
            <a:r>
              <a:rPr lang="en-US" sz="1200" b="0" i="0" u="none" strike="noStrike" kern="1200" dirty="0">
                <a:solidFill>
                  <a:schemeClr val="tx1"/>
                </a:solidFill>
                <a:effectLst/>
                <a:latin typeface="+mn-lt"/>
                <a:ea typeface="+mn-ea"/>
                <a:cs typeface="+mn-cs"/>
              </a:rPr>
              <a:t> [*] received a single incentive for installing the app [*], monthly incentives for keeping the app installed [*], and up to 5 incentives for each time they invited other people [*] to install the app. Participants using </a:t>
            </a:r>
            <a:r>
              <a:rPr lang="en-US" sz="1200" b="0" i="0" u="none" strike="noStrike" kern="1200" dirty="0" err="1">
                <a:solidFill>
                  <a:schemeClr val="tx1"/>
                </a:solidFill>
                <a:effectLst/>
                <a:latin typeface="+mn-lt"/>
                <a:ea typeface="+mn-ea"/>
                <a:cs typeface="+mn-cs"/>
              </a:rPr>
              <a:t>PowerWatch</a:t>
            </a:r>
            <a:r>
              <a:rPr lang="en-US" sz="1200" b="0" i="0" u="none" strike="noStrike" kern="1200" dirty="0">
                <a:solidFill>
                  <a:schemeClr val="tx1"/>
                </a:solidFill>
                <a:effectLst/>
                <a:latin typeface="+mn-lt"/>
                <a:ea typeface="+mn-ea"/>
                <a:cs typeface="+mn-cs"/>
              </a:rPr>
              <a:t> [*] received an single incentive for installing the sensor in their house [*], monthly incentives for keeping it plugged in [*], and an incentive for making themselves available at the end of the study to pick up the sensor [*]. Further, we were aiming for over two thousand participants in our study. With such a complicated incentive system and at our desired scale, we quickly became worried about accountability [*] and auditability[*]… how do we make sure all incentives were transferred on time, to the right people, and for the right amount… how can we prove to others that our incentives were transferred correctly. We also worried about complexity of executing [*] our incentive scheme… how do we let field officers know when it was time to transfer airtime for the less traditional incentive triggers such as keeping an app installed monthly, how do we coordinate with all of our participants for the actual incentive exchange?, how do we transfer thousands or tens of thousands of incentives accurately?</a:t>
            </a:r>
            <a:endParaRPr lang="en-US" b="0" dirty="0">
              <a:effectLst/>
            </a:endParaRPr>
          </a:p>
          <a:p>
            <a:br>
              <a:rPr lang="en-US" dirty="0"/>
            </a:br>
            <a:endParaRPr lang="en-US" dirty="0"/>
          </a:p>
        </p:txBody>
      </p:sp>
    </p:spTree>
    <p:extLst>
      <p:ext uri="{BB962C8B-B14F-4D97-AF65-F5344CB8AC3E}">
        <p14:creationId xmlns:p14="http://schemas.microsoft.com/office/powerpoint/2010/main" val="306903518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a:prstGeom prst="rect">
            <a:avLst/>
          </a:prstGeom>
          <a:noFill/>
          <a:ln w="12700">
            <a:solidFill>
              <a:prstClr val="black"/>
            </a:solidFill>
          </a:ln>
        </p:spPr>
      </p:sp>
      <p:sp>
        <p:nvSpPr>
          <p:cNvPr id="3" name="Notes Placeholder 2"/>
          <p:cNvSpPr>
            <a:spLocks noGrp="1"/>
          </p:cNvSpPr>
          <p:nvPr>
            <p:ph type="body" idx="1"/>
          </p:nvPr>
        </p:nvSpPr>
        <p:spPr>
          <a:xfrm>
            <a:off x="685800" y="4400550"/>
            <a:ext cx="5486400" cy="3600450"/>
          </a:xfrm>
          <a:prstGeom prst="rect">
            <a:avLst/>
          </a:prstGeom>
        </p:spPr>
        <p:txBody>
          <a:bodyPr/>
          <a:lstStyle/>
          <a:p>
            <a:pPr rtl="0"/>
            <a:r>
              <a:rPr lang="en-US" sz="1200" b="0" i="0" u="none" strike="noStrike" kern="1200" dirty="0">
                <a:solidFill>
                  <a:schemeClr val="tx1"/>
                </a:solidFill>
                <a:effectLst/>
                <a:latin typeface="+mn-lt"/>
                <a:ea typeface="+mn-ea"/>
                <a:cs typeface="+mn-cs"/>
              </a:rPr>
              <a:t>Ok. Well… IT can provide an avenue for implementing complex incentive schemes. [*] Without IT, training field officers to do this work would have been really hard and expensive [*]  Also, IT lets us take advantage of some previously existing infrastructure. For example, [*] we were able to automate the use of online banking software to transfer airtime to participants without having to visit them, which was critical for running our deployment at scale. And we could use Google tools [*] to track complicated things like whether an app is still installed. Similarly [*], we could track all incentives transferred during our deployment in a database and recall these logs to manage and audit incentive schemes in our experiment. Additionally, as we started planning the software to run our incentive scheme, [*] we noticed that for each of the things we were incentivizing people for… installing a sensor, keeping a app installed for a month, doing a survey, </a:t>
            </a:r>
            <a:r>
              <a:rPr lang="en-US" sz="1200" b="0" i="0" u="none" strike="noStrike" kern="1200" dirty="0" err="1">
                <a:solidFill>
                  <a:schemeClr val="tx1"/>
                </a:solidFill>
                <a:effectLst/>
                <a:latin typeface="+mn-lt"/>
                <a:ea typeface="+mn-ea"/>
                <a:cs typeface="+mn-cs"/>
              </a:rPr>
              <a:t>etc</a:t>
            </a:r>
            <a:r>
              <a:rPr lang="en-US" sz="1200" b="0" i="0" u="none" strike="noStrike" kern="1200" dirty="0">
                <a:solidFill>
                  <a:schemeClr val="tx1"/>
                </a:solidFill>
                <a:effectLst/>
                <a:latin typeface="+mn-lt"/>
                <a:ea typeface="+mn-ea"/>
                <a:cs typeface="+mn-cs"/>
              </a:rPr>
              <a:t>, each one of these things shared some basic pattern. [*] Something happened and then we sent an incentive in response. The presence of this base pattern allowed us to imagine a system that would let us reuse some code across incentive types and ultimately simplify software development. </a:t>
            </a:r>
            <a:br>
              <a:rPr lang="en-US" dirty="0"/>
            </a:br>
            <a:endParaRPr lang="en-US" dirty="0"/>
          </a:p>
        </p:txBody>
      </p:sp>
    </p:spTree>
    <p:extLst>
      <p:ext uri="{BB962C8B-B14F-4D97-AF65-F5344CB8AC3E}">
        <p14:creationId xmlns:p14="http://schemas.microsoft.com/office/powerpoint/2010/main" val="202379921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a:prstGeom prst="rect">
            <a:avLst/>
          </a:prstGeom>
          <a:noFill/>
          <a:ln w="12700">
            <a:solidFill>
              <a:prstClr val="black"/>
            </a:solidFill>
          </a:ln>
        </p:spPr>
      </p:sp>
      <p:sp>
        <p:nvSpPr>
          <p:cNvPr id="3" name="Notes Placeholder 2"/>
          <p:cNvSpPr>
            <a:spLocks noGrp="1"/>
          </p:cNvSpPr>
          <p:nvPr>
            <p:ph type="body" idx="1"/>
          </p:nvPr>
        </p:nvSpPr>
        <p:spPr>
          <a:xfrm>
            <a:off x="685800" y="4400550"/>
            <a:ext cx="5486400" cy="3600450"/>
          </a:xfrm>
          <a:prstGeom prst="rect">
            <a:avLst/>
          </a:prstGeom>
        </p:spPr>
        <p:txBody>
          <a:bodyPr/>
          <a:lstStyle/>
          <a:p>
            <a:pPr rtl="0"/>
            <a:r>
              <a:rPr lang="en-US" sz="1200" b="0" i="0" u="none" strike="noStrike" kern="1200" dirty="0">
                <a:solidFill>
                  <a:schemeClr val="tx1"/>
                </a:solidFill>
                <a:effectLst/>
                <a:latin typeface="+mn-lt"/>
                <a:ea typeface="+mn-ea"/>
                <a:cs typeface="+mn-cs"/>
              </a:rPr>
              <a:t>Still, before writing a new incentive management system from scratch, we decided to pause and look into how other people design and implement incentive systems. We did this by performing a literature review. And… well… honestly we didn’t find much at first. This was really surprising to us [*] as it is widely understood that incentive systems design can have huge impact on the results of a human subjects study. So… we decided to go a bit deeper than we first expected to dig... We ended up looking at [*] 175 papers and abstracts, primarily taken from ACM DEV but also taken from CHI and ICTD. [*] We also replicated parts of a similar related work search in the medical education community that looked incentive systems described in 215 papers from their relevant journals. [*] For each paper we first determined if the experiment being described in that paper [*] had human subjects. If it did, we would then classify the paper as having [*] either no mention of the incentive system used, [*] some mention, or having [*] discussed the incentive system in specific detail. Now, these labels are a bit subjective, but generally, a paper was classified as some mention when it simply touched on participants being incentivized, and was classified as discussed when it talked about details like how the incentive was transferred, the type of incentive, and or the amount of incentive. The overall numbers that we found sort of shocked us [*]. 55% [*] of papers reporting on a human subject experiment did not mention their incentive systems at all, which feels really high. 31% [*] had some mention, and only 14% discussed the incentive system in detail. And, going back to the reason we started this related work search in the first place, we found no papers that described tools we could use to bootstrap the implementation of the incentive scheme for our deployment.</a:t>
            </a:r>
            <a:endParaRPr lang="en-US" b="0" dirty="0">
              <a:effectLst/>
            </a:endParaRPr>
          </a:p>
          <a:p>
            <a:br>
              <a:rPr lang="en-US" dirty="0"/>
            </a:br>
            <a:br>
              <a:rPr lang="en-US" dirty="0"/>
            </a:br>
            <a:endParaRPr lang="en-US" dirty="0"/>
          </a:p>
        </p:txBody>
      </p:sp>
    </p:spTree>
    <p:extLst>
      <p:ext uri="{BB962C8B-B14F-4D97-AF65-F5344CB8AC3E}">
        <p14:creationId xmlns:p14="http://schemas.microsoft.com/office/powerpoint/2010/main" val="202576131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a:prstGeom prst="rect">
            <a:avLst/>
          </a:prstGeom>
          <a:noFill/>
          <a:ln w="12700">
            <a:solidFill>
              <a:prstClr val="black"/>
            </a:solidFill>
          </a:ln>
        </p:spPr>
      </p:sp>
      <p:sp>
        <p:nvSpPr>
          <p:cNvPr id="3" name="Notes Placeholder 2"/>
          <p:cNvSpPr>
            <a:spLocks noGrp="1"/>
          </p:cNvSpPr>
          <p:nvPr>
            <p:ph type="body" idx="1"/>
          </p:nvPr>
        </p:nvSpPr>
        <p:spPr>
          <a:xfrm>
            <a:off x="685800" y="4400550"/>
            <a:ext cx="5486400" cy="3600450"/>
          </a:xfrm>
          <a:prstGeom prst="rect">
            <a:avLst/>
          </a:prstGeom>
        </p:spPr>
        <p:txBody>
          <a:bodyPr/>
          <a:lstStyle/>
          <a:p>
            <a:pPr rtl="0"/>
            <a:r>
              <a:rPr lang="en-US" sz="1200" b="0" i="0" u="none" strike="noStrike" kern="1200" dirty="0">
                <a:solidFill>
                  <a:schemeClr val="tx1"/>
                </a:solidFill>
                <a:effectLst/>
                <a:latin typeface="+mn-lt"/>
                <a:ea typeface="+mn-ea"/>
                <a:cs typeface="+mn-cs"/>
              </a:rPr>
              <a:t>So. Not great. Lets recap… at this point in our story, [*] we have four main observations. [*] Incentive schemes are both important and under reported in the literature. [*] No tools are described in the literature that provide guidance about how to implement complex incentive schemes. Rather, it seems that an experimenter is expected to figure this out for themselves for each new experiment. [*] All the incentive schemes we came up for our experiment share some common patterns. [*] We could not have fully implemented our experiment without the support of IT.  [*] All together, this caused to step back and ask, what if there was a technology that helped people implement incentive schemes? [*] Can something generate incentive schemes without requiring the help of an software engineer? Would such a system allow for better accountability and auditability than would easily exist without IT? [*]  And could such a system standardize how incentive systems are described, perhaps making it easier to report on and compare incentive systems used across different studies?</a:t>
            </a:r>
            <a:endParaRPr lang="en-US" b="0" dirty="0">
              <a:effectLst/>
            </a:endParaRPr>
          </a:p>
          <a:p>
            <a:br>
              <a:rPr lang="en-US" dirty="0"/>
            </a:br>
            <a:br>
              <a:rPr lang="en-US" dirty="0"/>
            </a:br>
            <a:endParaRPr lang="en-US" dirty="0"/>
          </a:p>
        </p:txBody>
      </p:sp>
    </p:spTree>
    <p:extLst>
      <p:ext uri="{BB962C8B-B14F-4D97-AF65-F5344CB8AC3E}">
        <p14:creationId xmlns:p14="http://schemas.microsoft.com/office/powerpoint/2010/main" val="215599330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a:prstGeom prst="rect">
            <a:avLst/>
          </a:prstGeom>
          <a:noFill/>
          <a:ln w="12700">
            <a:solidFill>
              <a:prstClr val="black"/>
            </a:solidFill>
          </a:ln>
        </p:spPr>
      </p:sp>
      <p:sp>
        <p:nvSpPr>
          <p:cNvPr id="3" name="Notes Placeholder 2"/>
          <p:cNvSpPr>
            <a:spLocks noGrp="1"/>
          </p:cNvSpPr>
          <p:nvPr>
            <p:ph type="body" idx="1"/>
          </p:nvPr>
        </p:nvSpPr>
        <p:spPr>
          <a:xfrm>
            <a:off x="685800" y="4400550"/>
            <a:ext cx="5486400" cy="3600450"/>
          </a:xfrm>
          <a:prstGeom prst="rect">
            <a:avLst/>
          </a:prstGeom>
        </p:spPr>
        <p:txBody>
          <a:bodyPr/>
          <a:lstStyle/>
          <a:p>
            <a:pPr rtl="0"/>
            <a:r>
              <a:rPr lang="en-US" sz="1200" b="0" i="0" u="none" strike="noStrike" kern="1200" dirty="0">
                <a:solidFill>
                  <a:schemeClr val="tx1"/>
                </a:solidFill>
                <a:effectLst/>
                <a:latin typeface="+mn-lt"/>
                <a:ea typeface="+mn-ea"/>
                <a:cs typeface="+mn-cs"/>
              </a:rPr>
              <a:t>With this all in mind, we introduce the Open </a:t>
            </a:r>
            <a:r>
              <a:rPr lang="en-US" sz="1200" b="0" i="0" u="none" strike="noStrike" kern="1200" dirty="0" err="1">
                <a:solidFill>
                  <a:schemeClr val="tx1"/>
                </a:solidFill>
                <a:effectLst/>
                <a:latin typeface="+mn-lt"/>
                <a:ea typeface="+mn-ea"/>
                <a:cs typeface="+mn-cs"/>
              </a:rPr>
              <a:t>INcentive</a:t>
            </a:r>
            <a:r>
              <a:rPr lang="en-US" sz="1200" b="0" i="0" u="none" strike="noStrike" kern="1200" dirty="0">
                <a:solidFill>
                  <a:schemeClr val="tx1"/>
                </a:solidFill>
                <a:effectLst/>
                <a:latin typeface="+mn-lt"/>
                <a:ea typeface="+mn-ea"/>
                <a:cs typeface="+mn-cs"/>
              </a:rPr>
              <a:t> Kit, or (OINK), which we </a:t>
            </a:r>
            <a:r>
              <a:rPr lang="en-US" dirty="0"/>
              <a:t>hypothesize</a:t>
            </a:r>
            <a:r>
              <a:rPr lang="en-US" sz="1200" b="0" i="0" u="none" strike="noStrike" kern="1200" dirty="0">
                <a:solidFill>
                  <a:schemeClr val="tx1"/>
                </a:solidFill>
                <a:effectLst/>
                <a:latin typeface="+mn-lt"/>
                <a:ea typeface="+mn-ea"/>
                <a:cs typeface="+mn-cs"/>
              </a:rPr>
              <a:t> could support and automate the design, deployment, and management of a broad range of  incentive systems, both to facilitate the description and comparison of incentive systems in the literature, and to reduce their overhead while increasing their quality.</a:t>
            </a:r>
            <a:endParaRPr lang="en-US" b="0" dirty="0">
              <a:effectLst/>
            </a:endParaRPr>
          </a:p>
          <a:p>
            <a:br>
              <a:rPr lang="en-US" dirty="0"/>
            </a:br>
            <a:br>
              <a:rPr lang="en-US" dirty="0"/>
            </a:br>
            <a:endParaRPr lang="en-US" dirty="0"/>
          </a:p>
          <a:p>
            <a:endParaRPr lang="en-US" dirty="0"/>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endParaRPr lang="en-US" dirty="0"/>
          </a:p>
        </p:txBody>
      </p:sp>
    </p:spTree>
    <p:extLst>
      <p:ext uri="{BB962C8B-B14F-4D97-AF65-F5344CB8AC3E}">
        <p14:creationId xmlns:p14="http://schemas.microsoft.com/office/powerpoint/2010/main" val="80561242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a:prstGeom prst="rect">
            <a:avLst/>
          </a:prstGeom>
          <a:noFill/>
          <a:ln w="12700">
            <a:solidFill>
              <a:prstClr val="black"/>
            </a:solidFill>
          </a:ln>
        </p:spPr>
      </p:sp>
      <p:sp>
        <p:nvSpPr>
          <p:cNvPr id="3" name="Notes Placeholder 2"/>
          <p:cNvSpPr>
            <a:spLocks noGrp="1"/>
          </p:cNvSpPr>
          <p:nvPr>
            <p:ph type="body" idx="1"/>
          </p:nvPr>
        </p:nvSpPr>
        <p:spPr>
          <a:xfrm>
            <a:off x="685800" y="4400550"/>
            <a:ext cx="5486400" cy="3600450"/>
          </a:xfrm>
          <a:prstGeom prst="rect">
            <a:avLst/>
          </a:prstGeom>
        </p:spPr>
        <p:txBody>
          <a:bodyPr/>
          <a:lstStyle/>
          <a:p>
            <a:pPr rtl="0"/>
            <a:r>
              <a:rPr lang="en-US" sz="1200" b="0" i="0" u="none" strike="noStrike" kern="1200" dirty="0">
                <a:solidFill>
                  <a:schemeClr val="tx1"/>
                </a:solidFill>
                <a:effectLst/>
                <a:latin typeface="+mn-lt"/>
                <a:ea typeface="+mn-ea"/>
                <a:cs typeface="+mn-cs"/>
              </a:rPr>
              <a:t>Great. So let’s jump into some details of OINK. We aim for OINK to be able to support wide ranges of incentive schemes. To achieve this, we went back through the papers that described their incentive scheme in detail, collected these details, and extracted all common patterns between incentive scheme. We then used these patterns to derive a vocabulary, which is able to describe all incentive schemes we found descriptions of. The first word in this vocabulary is [*] experiment, which we define as a collection of one or more incentive systems that share common participants. The second word is identity [*] which we define as information about a participant or field officer saved in the experiment that is accessible to all incentive systems within the experiment. The third word, I guess it’s a phrase, is Incentive System [*] which we define as a system that keeps track of when a given amount of incentive should be sent, what incentive should be sent, to whom an incentive should be sent, and whether an incentive was transferred. The final words are those that allow us to implement an incentive system [*] and include stimulus [*], which we define as the trigger event for the transfer of an incentive, fraud detection [*], which we define as the set of verification rules that can stop undesired incentive transfer, payment [*], which we define as the logic to transfer an incentive, and alarm [*] which we define as a method of notifying the experiment staff. One experiment can have multiple incentive systems [*], and then each incentive system has its own stimulus, fraud, payment, and alarm logic.</a:t>
            </a:r>
            <a:endParaRPr lang="en-US" b="0" dirty="0">
              <a:effectLst/>
            </a:endParaRPr>
          </a:p>
          <a:p>
            <a:br>
              <a:rPr lang="en-US" dirty="0"/>
            </a:br>
            <a:br>
              <a:rPr lang="en-US" dirty="0"/>
            </a:br>
            <a:br>
              <a:rPr lang="en-US" dirty="0"/>
            </a:br>
            <a:endParaRPr lang="en-US" sz="4400" b="1" dirty="0"/>
          </a:p>
        </p:txBody>
      </p:sp>
    </p:spTree>
    <p:extLst>
      <p:ext uri="{BB962C8B-B14F-4D97-AF65-F5344CB8AC3E}">
        <p14:creationId xmlns:p14="http://schemas.microsoft.com/office/powerpoint/2010/main" val="325837662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DE2D0D-B7CF-644F-82A3-9BD10B286FE5}"/>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77AF2538-BE49-0940-ACF4-06F624D0AE63}"/>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C723893A-7142-444F-9A0D-70EF4169C772}"/>
              </a:ext>
            </a:extLst>
          </p:cNvPr>
          <p:cNvSpPr>
            <a:spLocks noGrp="1"/>
          </p:cNvSpPr>
          <p:nvPr>
            <p:ph type="dt" sz="half" idx="10"/>
          </p:nvPr>
        </p:nvSpPr>
        <p:spPr/>
        <p:txBody>
          <a:bodyPr/>
          <a:lstStyle/>
          <a:p>
            <a:fld id="{1F02B8B1-624F-5D48-B8AA-A37E9BF55C82}" type="datetime1">
              <a:rPr lang="en-US" smtClean="0"/>
              <a:t>1/7/19</a:t>
            </a:fld>
            <a:endParaRPr lang="en-US"/>
          </a:p>
        </p:txBody>
      </p:sp>
      <p:sp>
        <p:nvSpPr>
          <p:cNvPr id="5" name="Footer Placeholder 4">
            <a:extLst>
              <a:ext uri="{FF2B5EF4-FFF2-40B4-BE49-F238E27FC236}">
                <a16:creationId xmlns:a16="http://schemas.microsoft.com/office/drawing/2014/main" id="{33A6B1D5-E93B-274A-AE9E-91BFBCD7A09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7044DCC-7AA0-354C-A25F-4736A4AD9FB5}"/>
              </a:ext>
            </a:extLst>
          </p:cNvPr>
          <p:cNvSpPr>
            <a:spLocks noGrp="1"/>
          </p:cNvSpPr>
          <p:nvPr>
            <p:ph type="sldNum" sz="quarter" idx="12"/>
          </p:nvPr>
        </p:nvSpPr>
        <p:spPr/>
        <p:txBody>
          <a:bodyPr/>
          <a:lstStyle/>
          <a:p>
            <a:fld id="{A3A8CF9A-89C2-404D-8827-D018C76B10DE}" type="slidenum">
              <a:rPr lang="en-US" smtClean="0"/>
              <a:t>‹#›</a:t>
            </a:fld>
            <a:endParaRPr lang="en-US"/>
          </a:p>
        </p:txBody>
      </p:sp>
    </p:spTree>
    <p:extLst>
      <p:ext uri="{BB962C8B-B14F-4D97-AF65-F5344CB8AC3E}">
        <p14:creationId xmlns:p14="http://schemas.microsoft.com/office/powerpoint/2010/main" val="27008229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08512F-66D9-4E4A-838C-AD4CDB4FDEEF}"/>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FB84D685-61C1-5542-9F3E-EFF19D2D51F0}"/>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5B62426-9855-2044-8964-06D01AF437C8}"/>
              </a:ext>
            </a:extLst>
          </p:cNvPr>
          <p:cNvSpPr>
            <a:spLocks noGrp="1"/>
          </p:cNvSpPr>
          <p:nvPr>
            <p:ph type="dt" sz="half" idx="10"/>
          </p:nvPr>
        </p:nvSpPr>
        <p:spPr/>
        <p:txBody>
          <a:bodyPr/>
          <a:lstStyle/>
          <a:p>
            <a:fld id="{CF5BF50F-BB2A-6F44-9532-B62381FEC41D}" type="datetime1">
              <a:rPr lang="en-US" smtClean="0"/>
              <a:t>1/7/19</a:t>
            </a:fld>
            <a:endParaRPr lang="en-US"/>
          </a:p>
        </p:txBody>
      </p:sp>
      <p:sp>
        <p:nvSpPr>
          <p:cNvPr id="5" name="Footer Placeholder 4">
            <a:extLst>
              <a:ext uri="{FF2B5EF4-FFF2-40B4-BE49-F238E27FC236}">
                <a16:creationId xmlns:a16="http://schemas.microsoft.com/office/drawing/2014/main" id="{D44C54CC-BBDB-6E4C-BA73-E5BDF6ADB9E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2CC3CFB-8E2E-F642-852A-5DA95D0A89A0}"/>
              </a:ext>
            </a:extLst>
          </p:cNvPr>
          <p:cNvSpPr>
            <a:spLocks noGrp="1"/>
          </p:cNvSpPr>
          <p:nvPr>
            <p:ph type="sldNum" sz="quarter" idx="12"/>
          </p:nvPr>
        </p:nvSpPr>
        <p:spPr/>
        <p:txBody>
          <a:bodyPr/>
          <a:lstStyle/>
          <a:p>
            <a:fld id="{A3A8CF9A-89C2-404D-8827-D018C76B10DE}" type="slidenum">
              <a:rPr lang="en-US" smtClean="0"/>
              <a:t>‹#›</a:t>
            </a:fld>
            <a:endParaRPr lang="en-US"/>
          </a:p>
        </p:txBody>
      </p:sp>
    </p:spTree>
    <p:extLst>
      <p:ext uri="{BB962C8B-B14F-4D97-AF65-F5344CB8AC3E}">
        <p14:creationId xmlns:p14="http://schemas.microsoft.com/office/powerpoint/2010/main" val="10720271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93D81AD4-9478-A849-82AF-BAA17743A095}"/>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C30AEE4C-0C3B-5841-8F85-6936F4F825DA}"/>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F30FC1F-3B40-B94A-A9E0-AE2955E7D8F3}"/>
              </a:ext>
            </a:extLst>
          </p:cNvPr>
          <p:cNvSpPr>
            <a:spLocks noGrp="1"/>
          </p:cNvSpPr>
          <p:nvPr>
            <p:ph type="dt" sz="half" idx="10"/>
          </p:nvPr>
        </p:nvSpPr>
        <p:spPr/>
        <p:txBody>
          <a:bodyPr/>
          <a:lstStyle/>
          <a:p>
            <a:fld id="{E1CC2320-5477-8543-83D4-558D9666A31A}" type="datetime1">
              <a:rPr lang="en-US" smtClean="0"/>
              <a:t>1/7/19</a:t>
            </a:fld>
            <a:endParaRPr lang="en-US"/>
          </a:p>
        </p:txBody>
      </p:sp>
      <p:sp>
        <p:nvSpPr>
          <p:cNvPr id="5" name="Footer Placeholder 4">
            <a:extLst>
              <a:ext uri="{FF2B5EF4-FFF2-40B4-BE49-F238E27FC236}">
                <a16:creationId xmlns:a16="http://schemas.microsoft.com/office/drawing/2014/main" id="{D1210FDC-4A8A-A641-AF5E-747D6FAD347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A98F030-4858-7343-BDEC-B04E12022C46}"/>
              </a:ext>
            </a:extLst>
          </p:cNvPr>
          <p:cNvSpPr>
            <a:spLocks noGrp="1"/>
          </p:cNvSpPr>
          <p:nvPr>
            <p:ph type="sldNum" sz="quarter" idx="12"/>
          </p:nvPr>
        </p:nvSpPr>
        <p:spPr/>
        <p:txBody>
          <a:bodyPr/>
          <a:lstStyle/>
          <a:p>
            <a:fld id="{A3A8CF9A-89C2-404D-8827-D018C76B10DE}" type="slidenum">
              <a:rPr lang="en-US" smtClean="0"/>
              <a:t>‹#›</a:t>
            </a:fld>
            <a:endParaRPr lang="en-US"/>
          </a:p>
        </p:txBody>
      </p:sp>
    </p:spTree>
    <p:extLst>
      <p:ext uri="{BB962C8B-B14F-4D97-AF65-F5344CB8AC3E}">
        <p14:creationId xmlns:p14="http://schemas.microsoft.com/office/powerpoint/2010/main" val="152501346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ED2FA7-FAA0-2F4A-8523-F0B00C7940EB}"/>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6695150C-F95C-E04E-A544-0B662596EBCC}"/>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BCD6001-9E8F-A141-88D9-F32C09B6CECE}"/>
              </a:ext>
            </a:extLst>
          </p:cNvPr>
          <p:cNvSpPr>
            <a:spLocks noGrp="1"/>
          </p:cNvSpPr>
          <p:nvPr>
            <p:ph type="dt" sz="half" idx="10"/>
          </p:nvPr>
        </p:nvSpPr>
        <p:spPr/>
        <p:txBody>
          <a:bodyPr/>
          <a:lstStyle/>
          <a:p>
            <a:fld id="{EE1BDC7F-E36F-8140-BBEA-1294F8222F80}" type="datetime1">
              <a:rPr lang="en-US" smtClean="0"/>
              <a:t>1/7/19</a:t>
            </a:fld>
            <a:endParaRPr lang="en-US"/>
          </a:p>
        </p:txBody>
      </p:sp>
      <p:sp>
        <p:nvSpPr>
          <p:cNvPr id="5" name="Footer Placeholder 4">
            <a:extLst>
              <a:ext uri="{FF2B5EF4-FFF2-40B4-BE49-F238E27FC236}">
                <a16:creationId xmlns:a16="http://schemas.microsoft.com/office/drawing/2014/main" id="{29F28B05-E3BD-3D44-8886-05354D72263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2FEC494-ACBD-3B47-842B-2E24605BECB1}"/>
              </a:ext>
            </a:extLst>
          </p:cNvPr>
          <p:cNvSpPr>
            <a:spLocks noGrp="1"/>
          </p:cNvSpPr>
          <p:nvPr>
            <p:ph type="sldNum" sz="quarter" idx="12"/>
          </p:nvPr>
        </p:nvSpPr>
        <p:spPr/>
        <p:txBody>
          <a:bodyPr/>
          <a:lstStyle/>
          <a:p>
            <a:fld id="{A3A8CF9A-89C2-404D-8827-D018C76B10DE}" type="slidenum">
              <a:rPr lang="en-US" smtClean="0"/>
              <a:t>‹#›</a:t>
            </a:fld>
            <a:endParaRPr lang="en-US"/>
          </a:p>
        </p:txBody>
      </p:sp>
    </p:spTree>
    <p:extLst>
      <p:ext uri="{BB962C8B-B14F-4D97-AF65-F5344CB8AC3E}">
        <p14:creationId xmlns:p14="http://schemas.microsoft.com/office/powerpoint/2010/main" val="14339242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6FFB2B-A080-6E48-A478-84F61EBD08B2}"/>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30281918-3B64-564E-BC19-B855AD20A15B}"/>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E814276B-BC19-C040-A097-158A6E425814}"/>
              </a:ext>
            </a:extLst>
          </p:cNvPr>
          <p:cNvSpPr>
            <a:spLocks noGrp="1"/>
          </p:cNvSpPr>
          <p:nvPr>
            <p:ph type="dt" sz="half" idx="10"/>
          </p:nvPr>
        </p:nvSpPr>
        <p:spPr/>
        <p:txBody>
          <a:bodyPr/>
          <a:lstStyle/>
          <a:p>
            <a:fld id="{ED806D9E-519D-D744-BEA0-966C6E0F70F0}" type="datetime1">
              <a:rPr lang="en-US" smtClean="0"/>
              <a:t>1/7/19</a:t>
            </a:fld>
            <a:endParaRPr lang="en-US"/>
          </a:p>
        </p:txBody>
      </p:sp>
      <p:sp>
        <p:nvSpPr>
          <p:cNvPr id="5" name="Footer Placeholder 4">
            <a:extLst>
              <a:ext uri="{FF2B5EF4-FFF2-40B4-BE49-F238E27FC236}">
                <a16:creationId xmlns:a16="http://schemas.microsoft.com/office/drawing/2014/main" id="{FDF2B6E2-E79B-FD45-AFB7-0E20FBA4A06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86618C0-DEB2-0E4E-859D-6C865BEC682A}"/>
              </a:ext>
            </a:extLst>
          </p:cNvPr>
          <p:cNvSpPr>
            <a:spLocks noGrp="1"/>
          </p:cNvSpPr>
          <p:nvPr>
            <p:ph type="sldNum" sz="quarter" idx="12"/>
          </p:nvPr>
        </p:nvSpPr>
        <p:spPr/>
        <p:txBody>
          <a:bodyPr/>
          <a:lstStyle/>
          <a:p>
            <a:fld id="{A3A8CF9A-89C2-404D-8827-D018C76B10DE}" type="slidenum">
              <a:rPr lang="en-US" smtClean="0"/>
              <a:t>‹#›</a:t>
            </a:fld>
            <a:endParaRPr lang="en-US"/>
          </a:p>
        </p:txBody>
      </p:sp>
    </p:spTree>
    <p:extLst>
      <p:ext uri="{BB962C8B-B14F-4D97-AF65-F5344CB8AC3E}">
        <p14:creationId xmlns:p14="http://schemas.microsoft.com/office/powerpoint/2010/main" val="261818255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0A9178-003B-B649-8A7F-47172086D671}"/>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2B02B5C0-2B6C-4843-A0E1-14F2E5F35AF7}"/>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06F0B43A-6AEC-1F4B-89D7-2FF473F5EF82}"/>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EB5E0066-00C8-2841-8483-9306DDDE353D}"/>
              </a:ext>
            </a:extLst>
          </p:cNvPr>
          <p:cNvSpPr>
            <a:spLocks noGrp="1"/>
          </p:cNvSpPr>
          <p:nvPr>
            <p:ph type="dt" sz="half" idx="10"/>
          </p:nvPr>
        </p:nvSpPr>
        <p:spPr/>
        <p:txBody>
          <a:bodyPr/>
          <a:lstStyle/>
          <a:p>
            <a:fld id="{3A6A311C-B799-6542-9D1C-0EBF3876FDB6}" type="datetime1">
              <a:rPr lang="en-US" smtClean="0"/>
              <a:t>1/7/19</a:t>
            </a:fld>
            <a:endParaRPr lang="en-US"/>
          </a:p>
        </p:txBody>
      </p:sp>
      <p:sp>
        <p:nvSpPr>
          <p:cNvPr id="6" name="Footer Placeholder 5">
            <a:extLst>
              <a:ext uri="{FF2B5EF4-FFF2-40B4-BE49-F238E27FC236}">
                <a16:creationId xmlns:a16="http://schemas.microsoft.com/office/drawing/2014/main" id="{332F3B69-20E9-D54D-8846-D1C0F09EDF5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7C36E3D-7F3D-CE40-8E0B-F8F888E2060E}"/>
              </a:ext>
            </a:extLst>
          </p:cNvPr>
          <p:cNvSpPr>
            <a:spLocks noGrp="1"/>
          </p:cNvSpPr>
          <p:nvPr>
            <p:ph type="sldNum" sz="quarter" idx="12"/>
          </p:nvPr>
        </p:nvSpPr>
        <p:spPr/>
        <p:txBody>
          <a:bodyPr/>
          <a:lstStyle/>
          <a:p>
            <a:fld id="{A3A8CF9A-89C2-404D-8827-D018C76B10DE}" type="slidenum">
              <a:rPr lang="en-US" smtClean="0"/>
              <a:t>‹#›</a:t>
            </a:fld>
            <a:endParaRPr lang="en-US"/>
          </a:p>
        </p:txBody>
      </p:sp>
    </p:spTree>
    <p:extLst>
      <p:ext uri="{BB962C8B-B14F-4D97-AF65-F5344CB8AC3E}">
        <p14:creationId xmlns:p14="http://schemas.microsoft.com/office/powerpoint/2010/main" val="369216698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580A2E-732F-264C-A3F7-EB1C604F1152}"/>
              </a:ext>
            </a:extLst>
          </p:cNvPr>
          <p:cNvSpPr>
            <a:spLocks noGrp="1"/>
          </p:cNvSpPr>
          <p:nvPr>
            <p:ph type="title"/>
          </p:nvPr>
        </p:nvSpPr>
        <p:spPr>
          <a:xfrm>
            <a:off x="316853" y="141010"/>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5D5764A8-3B1D-C04C-9CCA-306BE5573728}"/>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ACC524AC-EC38-A449-B26E-31D3277CCCC2}"/>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91A2C412-08EA-4544-A11A-1D035B009066}"/>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85CCE72E-0CE9-F542-9862-2D230F6B07E6}"/>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E15A5423-56E0-EB46-AC69-316C8A97E5FB}"/>
              </a:ext>
            </a:extLst>
          </p:cNvPr>
          <p:cNvSpPr>
            <a:spLocks noGrp="1"/>
          </p:cNvSpPr>
          <p:nvPr>
            <p:ph type="dt" sz="half" idx="10"/>
          </p:nvPr>
        </p:nvSpPr>
        <p:spPr/>
        <p:txBody>
          <a:bodyPr/>
          <a:lstStyle/>
          <a:p>
            <a:fld id="{85E6A516-88A1-CA4C-AA29-248DE5D3B944}" type="datetime1">
              <a:rPr lang="en-US" smtClean="0"/>
              <a:t>1/7/19</a:t>
            </a:fld>
            <a:endParaRPr lang="en-US"/>
          </a:p>
        </p:txBody>
      </p:sp>
      <p:sp>
        <p:nvSpPr>
          <p:cNvPr id="8" name="Footer Placeholder 7">
            <a:extLst>
              <a:ext uri="{FF2B5EF4-FFF2-40B4-BE49-F238E27FC236}">
                <a16:creationId xmlns:a16="http://schemas.microsoft.com/office/drawing/2014/main" id="{191F1C0D-0281-BD45-B0ED-1B1BE11C3CE4}"/>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9CC23058-D227-3B42-AE4F-512D1C822CB7}"/>
              </a:ext>
            </a:extLst>
          </p:cNvPr>
          <p:cNvSpPr>
            <a:spLocks noGrp="1"/>
          </p:cNvSpPr>
          <p:nvPr>
            <p:ph type="sldNum" sz="quarter" idx="12"/>
          </p:nvPr>
        </p:nvSpPr>
        <p:spPr/>
        <p:txBody>
          <a:bodyPr/>
          <a:lstStyle/>
          <a:p>
            <a:fld id="{A3A8CF9A-89C2-404D-8827-D018C76B10DE}" type="slidenum">
              <a:rPr lang="en-US" smtClean="0"/>
              <a:t>‹#›</a:t>
            </a:fld>
            <a:endParaRPr lang="en-US"/>
          </a:p>
        </p:txBody>
      </p:sp>
    </p:spTree>
    <p:extLst>
      <p:ext uri="{BB962C8B-B14F-4D97-AF65-F5344CB8AC3E}">
        <p14:creationId xmlns:p14="http://schemas.microsoft.com/office/powerpoint/2010/main" val="48941891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935415-F48B-DF4A-8263-06AAF3207942}"/>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8E9C9572-E590-4941-B75F-F14A16C687C2}"/>
              </a:ext>
            </a:extLst>
          </p:cNvPr>
          <p:cNvSpPr>
            <a:spLocks noGrp="1"/>
          </p:cNvSpPr>
          <p:nvPr>
            <p:ph type="dt" sz="half" idx="10"/>
          </p:nvPr>
        </p:nvSpPr>
        <p:spPr/>
        <p:txBody>
          <a:bodyPr/>
          <a:lstStyle/>
          <a:p>
            <a:fld id="{4B890EE4-2607-1047-BEB8-ABEB012F7D71}" type="datetime1">
              <a:rPr lang="en-US" smtClean="0"/>
              <a:t>1/7/19</a:t>
            </a:fld>
            <a:endParaRPr lang="en-US"/>
          </a:p>
        </p:txBody>
      </p:sp>
      <p:sp>
        <p:nvSpPr>
          <p:cNvPr id="4" name="Footer Placeholder 3">
            <a:extLst>
              <a:ext uri="{FF2B5EF4-FFF2-40B4-BE49-F238E27FC236}">
                <a16:creationId xmlns:a16="http://schemas.microsoft.com/office/drawing/2014/main" id="{84C0BF89-C54A-8E46-A998-7210DC163C8B}"/>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5D5C82EB-9214-8E46-91C0-6FF5FBC30942}"/>
              </a:ext>
            </a:extLst>
          </p:cNvPr>
          <p:cNvSpPr>
            <a:spLocks noGrp="1"/>
          </p:cNvSpPr>
          <p:nvPr>
            <p:ph type="sldNum" sz="quarter" idx="12"/>
          </p:nvPr>
        </p:nvSpPr>
        <p:spPr/>
        <p:txBody>
          <a:bodyPr/>
          <a:lstStyle/>
          <a:p>
            <a:fld id="{A3A8CF9A-89C2-404D-8827-D018C76B10DE}" type="slidenum">
              <a:rPr lang="en-US" smtClean="0"/>
              <a:t>‹#›</a:t>
            </a:fld>
            <a:endParaRPr lang="en-US"/>
          </a:p>
        </p:txBody>
      </p:sp>
    </p:spTree>
    <p:extLst>
      <p:ext uri="{BB962C8B-B14F-4D97-AF65-F5344CB8AC3E}">
        <p14:creationId xmlns:p14="http://schemas.microsoft.com/office/powerpoint/2010/main" val="103104290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19009D39-AED4-EB43-8644-32311D44FBA3}"/>
              </a:ext>
            </a:extLst>
          </p:cNvPr>
          <p:cNvSpPr>
            <a:spLocks noGrp="1"/>
          </p:cNvSpPr>
          <p:nvPr>
            <p:ph type="dt" sz="half" idx="10"/>
          </p:nvPr>
        </p:nvSpPr>
        <p:spPr/>
        <p:txBody>
          <a:bodyPr/>
          <a:lstStyle/>
          <a:p>
            <a:fld id="{9E43CD2E-A951-E34A-84A5-8D6557CBE55B}" type="datetime1">
              <a:rPr lang="en-US" smtClean="0"/>
              <a:t>1/7/19</a:t>
            </a:fld>
            <a:endParaRPr lang="en-US"/>
          </a:p>
        </p:txBody>
      </p:sp>
      <p:sp>
        <p:nvSpPr>
          <p:cNvPr id="3" name="Footer Placeholder 2">
            <a:extLst>
              <a:ext uri="{FF2B5EF4-FFF2-40B4-BE49-F238E27FC236}">
                <a16:creationId xmlns:a16="http://schemas.microsoft.com/office/drawing/2014/main" id="{9D8D77AA-2126-7543-80A4-7106A085FA3B}"/>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08C9AB5D-D142-AD47-9102-47173A6AC947}"/>
              </a:ext>
            </a:extLst>
          </p:cNvPr>
          <p:cNvSpPr>
            <a:spLocks noGrp="1"/>
          </p:cNvSpPr>
          <p:nvPr>
            <p:ph type="sldNum" sz="quarter" idx="12"/>
          </p:nvPr>
        </p:nvSpPr>
        <p:spPr/>
        <p:txBody>
          <a:bodyPr/>
          <a:lstStyle/>
          <a:p>
            <a:fld id="{A3A8CF9A-89C2-404D-8827-D018C76B10DE}" type="slidenum">
              <a:rPr lang="en-US" smtClean="0"/>
              <a:t>‹#›</a:t>
            </a:fld>
            <a:endParaRPr lang="en-US"/>
          </a:p>
        </p:txBody>
      </p:sp>
    </p:spTree>
    <p:extLst>
      <p:ext uri="{BB962C8B-B14F-4D97-AF65-F5344CB8AC3E}">
        <p14:creationId xmlns:p14="http://schemas.microsoft.com/office/powerpoint/2010/main" val="24951748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47EEFB-F755-7B48-90ED-B26A71B5AD6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56EAF073-825E-384D-9217-88D4E9F22A81}"/>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A4DFC17D-03C9-1D45-8EA1-52473672FF1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8BCAEE8F-0150-5A49-95F4-E284A91BEB11}"/>
              </a:ext>
            </a:extLst>
          </p:cNvPr>
          <p:cNvSpPr>
            <a:spLocks noGrp="1"/>
          </p:cNvSpPr>
          <p:nvPr>
            <p:ph type="dt" sz="half" idx="10"/>
          </p:nvPr>
        </p:nvSpPr>
        <p:spPr/>
        <p:txBody>
          <a:bodyPr/>
          <a:lstStyle/>
          <a:p>
            <a:fld id="{09D364C9-9601-9548-91DF-9FD267C12A6C}" type="datetime1">
              <a:rPr lang="en-US" smtClean="0"/>
              <a:t>1/7/19</a:t>
            </a:fld>
            <a:endParaRPr lang="en-US"/>
          </a:p>
        </p:txBody>
      </p:sp>
      <p:sp>
        <p:nvSpPr>
          <p:cNvPr id="6" name="Footer Placeholder 5">
            <a:extLst>
              <a:ext uri="{FF2B5EF4-FFF2-40B4-BE49-F238E27FC236}">
                <a16:creationId xmlns:a16="http://schemas.microsoft.com/office/drawing/2014/main" id="{085D44F7-117D-3E4E-A56D-AD8C45795D8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38A7C2BF-AB2A-E741-96F9-4A2CF65D3320}"/>
              </a:ext>
            </a:extLst>
          </p:cNvPr>
          <p:cNvSpPr>
            <a:spLocks noGrp="1"/>
          </p:cNvSpPr>
          <p:nvPr>
            <p:ph type="sldNum" sz="quarter" idx="12"/>
          </p:nvPr>
        </p:nvSpPr>
        <p:spPr/>
        <p:txBody>
          <a:bodyPr/>
          <a:lstStyle/>
          <a:p>
            <a:fld id="{A3A8CF9A-89C2-404D-8827-D018C76B10DE}" type="slidenum">
              <a:rPr lang="en-US" smtClean="0"/>
              <a:t>‹#›</a:t>
            </a:fld>
            <a:endParaRPr lang="en-US"/>
          </a:p>
        </p:txBody>
      </p:sp>
    </p:spTree>
    <p:extLst>
      <p:ext uri="{BB962C8B-B14F-4D97-AF65-F5344CB8AC3E}">
        <p14:creationId xmlns:p14="http://schemas.microsoft.com/office/powerpoint/2010/main" val="193209043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77E074-865E-3B42-A390-F61FAF4C688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EA9F5BE2-CFA9-B141-BA59-48A8F33C5249}"/>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0C4E49A7-D4B6-6D49-9443-6E2FC901FD6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DE062BA0-D12C-9643-9A93-7E9DCB60B8C0}"/>
              </a:ext>
            </a:extLst>
          </p:cNvPr>
          <p:cNvSpPr>
            <a:spLocks noGrp="1"/>
          </p:cNvSpPr>
          <p:nvPr>
            <p:ph type="dt" sz="half" idx="10"/>
          </p:nvPr>
        </p:nvSpPr>
        <p:spPr/>
        <p:txBody>
          <a:bodyPr/>
          <a:lstStyle/>
          <a:p>
            <a:fld id="{93F3C04E-BEC5-7348-9C03-DE0D31E56FAF}" type="datetime1">
              <a:rPr lang="en-US" smtClean="0"/>
              <a:t>1/7/19</a:t>
            </a:fld>
            <a:endParaRPr lang="en-US"/>
          </a:p>
        </p:txBody>
      </p:sp>
      <p:sp>
        <p:nvSpPr>
          <p:cNvPr id="6" name="Footer Placeholder 5">
            <a:extLst>
              <a:ext uri="{FF2B5EF4-FFF2-40B4-BE49-F238E27FC236}">
                <a16:creationId xmlns:a16="http://schemas.microsoft.com/office/drawing/2014/main" id="{3F6BDB16-C48C-4A42-8EF2-5C825C43EDC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D811B5E-E47E-9548-837C-BF0BA6EC0CBB}"/>
              </a:ext>
            </a:extLst>
          </p:cNvPr>
          <p:cNvSpPr>
            <a:spLocks noGrp="1"/>
          </p:cNvSpPr>
          <p:nvPr>
            <p:ph type="sldNum" sz="quarter" idx="12"/>
          </p:nvPr>
        </p:nvSpPr>
        <p:spPr/>
        <p:txBody>
          <a:bodyPr/>
          <a:lstStyle/>
          <a:p>
            <a:fld id="{A3A8CF9A-89C2-404D-8827-D018C76B10DE}" type="slidenum">
              <a:rPr lang="en-US" smtClean="0"/>
              <a:t>‹#›</a:t>
            </a:fld>
            <a:endParaRPr lang="en-US"/>
          </a:p>
        </p:txBody>
      </p:sp>
    </p:spTree>
    <p:extLst>
      <p:ext uri="{BB962C8B-B14F-4D97-AF65-F5344CB8AC3E}">
        <p14:creationId xmlns:p14="http://schemas.microsoft.com/office/powerpoint/2010/main" val="23896062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EDE3BF29-C9D7-9F42-9075-3E401B98F5CA}"/>
              </a:ext>
            </a:extLst>
          </p:cNvPr>
          <p:cNvSpPr>
            <a:spLocks noGrp="1"/>
          </p:cNvSpPr>
          <p:nvPr>
            <p:ph type="title"/>
          </p:nvPr>
        </p:nvSpPr>
        <p:spPr>
          <a:xfrm>
            <a:off x="315265" y="141010"/>
            <a:ext cx="1157791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D285E407-C16E-0749-9419-291B92F5BE3D}"/>
              </a:ext>
            </a:extLst>
          </p:cNvPr>
          <p:cNvSpPr>
            <a:spLocks noGrp="1"/>
          </p:cNvSpPr>
          <p:nvPr>
            <p:ph type="body" idx="1"/>
          </p:nvPr>
        </p:nvSpPr>
        <p:spPr>
          <a:xfrm>
            <a:off x="315264" y="1616450"/>
            <a:ext cx="11577911" cy="4584137"/>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2F925F8-DF5C-C84B-834F-C2F59D018813}"/>
              </a:ext>
            </a:extLst>
          </p:cNvPr>
          <p:cNvSpPr>
            <a:spLocks noGrp="1"/>
          </p:cNvSpPr>
          <p:nvPr>
            <p:ph type="dt" sz="half" idx="2"/>
          </p:nvPr>
        </p:nvSpPr>
        <p:spPr>
          <a:xfrm>
            <a:off x="315265"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E9BD9EA-C87E-4746-89E2-0D28CD13567D}" type="datetime1">
              <a:rPr lang="en-US" smtClean="0"/>
              <a:t>1/7/19</a:t>
            </a:fld>
            <a:endParaRPr lang="en-US"/>
          </a:p>
        </p:txBody>
      </p:sp>
      <p:sp>
        <p:nvSpPr>
          <p:cNvPr id="5" name="Footer Placeholder 4">
            <a:extLst>
              <a:ext uri="{FF2B5EF4-FFF2-40B4-BE49-F238E27FC236}">
                <a16:creationId xmlns:a16="http://schemas.microsoft.com/office/drawing/2014/main" id="{ACDB31D2-1F60-214B-88DD-E0F272CE54EF}"/>
              </a:ext>
            </a:extLst>
          </p:cNvPr>
          <p:cNvSpPr>
            <a:spLocks noGrp="1"/>
          </p:cNvSpPr>
          <p:nvPr>
            <p:ph type="ftr" sz="quarter" idx="3"/>
          </p:nvPr>
        </p:nvSpPr>
        <p:spPr>
          <a:xfrm>
            <a:off x="3515665"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CA43145C-3686-6B49-BC57-DE01FB8E094D}"/>
              </a:ext>
            </a:extLst>
          </p:cNvPr>
          <p:cNvSpPr>
            <a:spLocks noGrp="1"/>
          </p:cNvSpPr>
          <p:nvPr>
            <p:ph type="sldNum" sz="quarter" idx="4"/>
          </p:nvPr>
        </p:nvSpPr>
        <p:spPr>
          <a:xfrm>
            <a:off x="9149975"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3A8CF9A-89C2-404D-8827-D018C76B10DE}" type="slidenum">
              <a:rPr lang="en-US" smtClean="0"/>
              <a:t>‹#›</a:t>
            </a:fld>
            <a:endParaRPr lang="en-US"/>
          </a:p>
        </p:txBody>
      </p:sp>
    </p:spTree>
    <p:extLst>
      <p:ext uri="{BB962C8B-B14F-4D97-AF65-F5344CB8AC3E}">
        <p14:creationId xmlns:p14="http://schemas.microsoft.com/office/powerpoint/2010/main" val="152580430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gif"/><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gif"/><Relationship Id="rId2" Type="http://schemas.openxmlformats.org/officeDocument/2006/relationships/notesSlide" Target="../notesSlides/notesSlide17.xml"/><Relationship Id="rId1" Type="http://schemas.openxmlformats.org/officeDocument/2006/relationships/slideLayout" Target="../slideLayouts/slideLayout2.xml"/><Relationship Id="rId5" Type="http://schemas.openxmlformats.org/officeDocument/2006/relationships/image" Target="../media/image8.tiff"/><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3" Type="http://schemas.openxmlformats.org/officeDocument/2006/relationships/image" Target="../media/image3.tiff"/><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2.xml"/><Relationship Id="rId1" Type="http://schemas.openxmlformats.org/officeDocument/2006/relationships/tags" Target="../tags/tag1.xml"/><Relationship Id="rId5" Type="http://schemas.openxmlformats.org/officeDocument/2006/relationships/image" Target="../media/image5.png"/><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260507-E773-4345-955C-186052105258}"/>
              </a:ext>
            </a:extLst>
          </p:cNvPr>
          <p:cNvSpPr>
            <a:spLocks noGrp="1"/>
          </p:cNvSpPr>
          <p:nvPr>
            <p:ph type="ctrTitle"/>
          </p:nvPr>
        </p:nvSpPr>
        <p:spPr>
          <a:xfrm>
            <a:off x="431321" y="1292555"/>
            <a:ext cx="11507638" cy="1945497"/>
          </a:xfrm>
        </p:spPr>
        <p:txBody>
          <a:bodyPr>
            <a:normAutofit fontScale="90000"/>
          </a:bodyPr>
          <a:lstStyle/>
          <a:p>
            <a:r>
              <a:rPr lang="en-US" dirty="0"/>
              <a:t>The Open </a:t>
            </a:r>
            <a:r>
              <a:rPr lang="en-US" dirty="0" err="1"/>
              <a:t>INcentive</a:t>
            </a:r>
            <a:r>
              <a:rPr lang="en-US" dirty="0"/>
              <a:t> Kit (OINK):</a:t>
            </a:r>
            <a:br>
              <a:rPr lang="en-US" dirty="0"/>
            </a:br>
            <a:r>
              <a:rPr lang="en-US" dirty="0"/>
              <a:t>Standardizing the Generation, Comparison, and Deployment of Incentive Systems </a:t>
            </a:r>
          </a:p>
        </p:txBody>
      </p:sp>
      <p:sp>
        <p:nvSpPr>
          <p:cNvPr id="3" name="Subtitle 2">
            <a:extLst>
              <a:ext uri="{FF2B5EF4-FFF2-40B4-BE49-F238E27FC236}">
                <a16:creationId xmlns:a16="http://schemas.microsoft.com/office/drawing/2014/main" id="{3D07C93E-2F30-0A4F-87DB-769214512023}"/>
              </a:ext>
            </a:extLst>
          </p:cNvPr>
          <p:cNvSpPr>
            <a:spLocks noGrp="1"/>
          </p:cNvSpPr>
          <p:nvPr>
            <p:ph type="subTitle" idx="1"/>
          </p:nvPr>
        </p:nvSpPr>
        <p:spPr>
          <a:xfrm>
            <a:off x="1491725" y="3399346"/>
            <a:ext cx="9642438" cy="1239893"/>
          </a:xfrm>
        </p:spPr>
        <p:txBody>
          <a:bodyPr>
            <a:normAutofit/>
          </a:bodyPr>
          <a:lstStyle/>
          <a:p>
            <a:r>
              <a:rPr lang="en-US" b="1" dirty="0"/>
              <a:t>Noah Klugman</a:t>
            </a:r>
            <a:r>
              <a:rPr lang="en-US" baseline="30000" dirty="0"/>
              <a:t>†</a:t>
            </a:r>
            <a:r>
              <a:rPr lang="en-US" dirty="0"/>
              <a:t>, Santiago Correa</a:t>
            </a:r>
            <a:r>
              <a:rPr lang="en-US" baseline="30000" dirty="0"/>
              <a:t>*</a:t>
            </a:r>
            <a:r>
              <a:rPr lang="en-US" dirty="0"/>
              <a:t>, Pat </a:t>
            </a:r>
            <a:r>
              <a:rPr lang="en-US" dirty="0" err="1"/>
              <a:t>Pannuto</a:t>
            </a:r>
            <a:r>
              <a:rPr lang="en-US" baseline="30000" dirty="0"/>
              <a:t>†</a:t>
            </a:r>
            <a:r>
              <a:rPr lang="en-US" dirty="0"/>
              <a:t>, Matthew </a:t>
            </a:r>
            <a:r>
              <a:rPr lang="en-US" dirty="0" err="1"/>
              <a:t>Podolsky</a:t>
            </a:r>
            <a:r>
              <a:rPr lang="en-US" baseline="30000" dirty="0"/>
              <a:t>†</a:t>
            </a:r>
            <a:r>
              <a:rPr lang="en-US" dirty="0"/>
              <a:t>,</a:t>
            </a:r>
            <a:br>
              <a:rPr lang="en-US" dirty="0"/>
            </a:br>
            <a:r>
              <a:rPr lang="en-US" dirty="0"/>
              <a:t>Jay Taneja</a:t>
            </a:r>
            <a:r>
              <a:rPr lang="en-US" baseline="30000" dirty="0"/>
              <a:t>*</a:t>
            </a:r>
            <a:r>
              <a:rPr lang="en-US" dirty="0"/>
              <a:t>, and Prabal Dutta</a:t>
            </a:r>
            <a:r>
              <a:rPr lang="en-US" baseline="30000" dirty="0"/>
              <a:t>†</a:t>
            </a:r>
            <a:endParaRPr lang="en-US" dirty="0"/>
          </a:p>
          <a:p>
            <a:endParaRPr lang="en-US" dirty="0"/>
          </a:p>
        </p:txBody>
      </p:sp>
      <p:sp>
        <p:nvSpPr>
          <p:cNvPr id="7" name="TextBox 6">
            <a:extLst>
              <a:ext uri="{FF2B5EF4-FFF2-40B4-BE49-F238E27FC236}">
                <a16:creationId xmlns:a16="http://schemas.microsoft.com/office/drawing/2014/main" id="{AD380562-E9D4-9A4B-BC51-241CB77A2976}"/>
              </a:ext>
            </a:extLst>
          </p:cNvPr>
          <p:cNvSpPr txBox="1"/>
          <p:nvPr/>
        </p:nvSpPr>
        <p:spPr>
          <a:xfrm>
            <a:off x="4642864" y="5479678"/>
            <a:ext cx="294942" cy="523220"/>
          </a:xfrm>
          <a:prstGeom prst="rect">
            <a:avLst/>
          </a:prstGeom>
          <a:noFill/>
        </p:spPr>
        <p:txBody>
          <a:bodyPr wrap="square" rtlCol="0">
            <a:spAutoFit/>
          </a:bodyPr>
          <a:lstStyle/>
          <a:p>
            <a:r>
              <a:rPr lang="en-US" sz="2800" baseline="30000" dirty="0"/>
              <a:t>†</a:t>
            </a:r>
            <a:endParaRPr lang="en-US" sz="2800" dirty="0"/>
          </a:p>
        </p:txBody>
      </p:sp>
      <p:sp>
        <p:nvSpPr>
          <p:cNvPr id="8" name="TextBox 7">
            <a:extLst>
              <a:ext uri="{FF2B5EF4-FFF2-40B4-BE49-F238E27FC236}">
                <a16:creationId xmlns:a16="http://schemas.microsoft.com/office/drawing/2014/main" id="{9FE12700-5053-BA4D-BBB0-A722D4C6FF23}"/>
              </a:ext>
            </a:extLst>
          </p:cNvPr>
          <p:cNvSpPr txBox="1"/>
          <p:nvPr/>
        </p:nvSpPr>
        <p:spPr>
          <a:xfrm>
            <a:off x="6379029" y="5544319"/>
            <a:ext cx="294942" cy="523220"/>
          </a:xfrm>
          <a:prstGeom prst="rect">
            <a:avLst/>
          </a:prstGeom>
          <a:noFill/>
        </p:spPr>
        <p:txBody>
          <a:bodyPr wrap="square" rtlCol="0">
            <a:spAutoFit/>
          </a:bodyPr>
          <a:lstStyle/>
          <a:p>
            <a:r>
              <a:rPr lang="en-US" sz="2800" baseline="30000" dirty="0"/>
              <a:t>*</a:t>
            </a:r>
            <a:endParaRPr lang="en-US" sz="2800" dirty="0"/>
          </a:p>
        </p:txBody>
      </p:sp>
      <p:sp>
        <p:nvSpPr>
          <p:cNvPr id="10" name="TextBox 9">
            <a:extLst>
              <a:ext uri="{FF2B5EF4-FFF2-40B4-BE49-F238E27FC236}">
                <a16:creationId xmlns:a16="http://schemas.microsoft.com/office/drawing/2014/main" id="{CC994172-3B33-B249-BCF6-001ACD8C9DDD}"/>
              </a:ext>
            </a:extLst>
          </p:cNvPr>
          <p:cNvSpPr txBox="1"/>
          <p:nvPr/>
        </p:nvSpPr>
        <p:spPr>
          <a:xfrm>
            <a:off x="3379242" y="4312711"/>
            <a:ext cx="5867403" cy="1015663"/>
          </a:xfrm>
          <a:prstGeom prst="rect">
            <a:avLst/>
          </a:prstGeom>
          <a:noFill/>
        </p:spPr>
        <p:txBody>
          <a:bodyPr wrap="square" rtlCol="0">
            <a:spAutoFit/>
          </a:bodyPr>
          <a:lstStyle/>
          <a:p>
            <a:pPr algn="ctr"/>
            <a:r>
              <a:rPr lang="en-US" sz="3000" dirty="0"/>
              <a:t>ACM ICTDX, Jan 7</a:t>
            </a:r>
            <a:r>
              <a:rPr lang="en-US" sz="3000" baseline="30000" dirty="0"/>
              <a:t>st</a:t>
            </a:r>
            <a:r>
              <a:rPr lang="en-US" sz="3000" dirty="0"/>
              <a:t>, 2019 </a:t>
            </a:r>
          </a:p>
          <a:p>
            <a:pPr algn="ctr"/>
            <a:r>
              <a:rPr lang="en-US" sz="3000" dirty="0"/>
              <a:t>Ahmedabad, India</a:t>
            </a:r>
          </a:p>
        </p:txBody>
      </p:sp>
      <p:sp>
        <p:nvSpPr>
          <p:cNvPr id="13" name="Slide Number Placeholder 12">
            <a:extLst>
              <a:ext uri="{FF2B5EF4-FFF2-40B4-BE49-F238E27FC236}">
                <a16:creationId xmlns:a16="http://schemas.microsoft.com/office/drawing/2014/main" id="{BFF04A04-C97E-5D4F-9A06-B6D104B15FD4}"/>
              </a:ext>
            </a:extLst>
          </p:cNvPr>
          <p:cNvSpPr>
            <a:spLocks noGrp="1"/>
          </p:cNvSpPr>
          <p:nvPr>
            <p:ph type="sldNum" sz="quarter" idx="12"/>
          </p:nvPr>
        </p:nvSpPr>
        <p:spPr/>
        <p:txBody>
          <a:bodyPr/>
          <a:lstStyle/>
          <a:p>
            <a:fld id="{A3A8CF9A-89C2-404D-8827-D018C76B10DE}" type="slidenum">
              <a:rPr lang="en-US" smtClean="0"/>
              <a:t>1</a:t>
            </a:fld>
            <a:endParaRPr lang="en-US"/>
          </a:p>
        </p:txBody>
      </p:sp>
      <p:pic>
        <p:nvPicPr>
          <p:cNvPr id="1026" name="Picture 2" descr="Image result for umass amherst logo">
            <a:extLst>
              <a:ext uri="{FF2B5EF4-FFF2-40B4-BE49-F238E27FC236}">
                <a16:creationId xmlns:a16="http://schemas.microsoft.com/office/drawing/2014/main" id="{2644445B-EDCC-0248-BA4D-D630B19570F4}"/>
              </a:ext>
            </a:extLst>
          </p:cNvPr>
          <p:cNvPicPr>
            <a:picLocks noChangeAspect="1" noChangeArrowheads="1"/>
          </p:cNvPicPr>
          <p:nvPr/>
        </p:nvPicPr>
        <p:blipFill>
          <a:blip r:embed="rId3" cstate="print">
            <a:extLst>
              <a:ext uri="{28A0092B-C50C-407E-A947-70E740481C1C}">
                <a14:useLocalDpi xmlns:a14="http://schemas.microsoft.com/office/drawing/2010/main"/>
              </a:ext>
            </a:extLst>
          </a:blip>
          <a:srcRect/>
          <a:stretch>
            <a:fillRect/>
          </a:stretch>
        </p:blipFill>
        <p:spPr bwMode="auto">
          <a:xfrm>
            <a:off x="6598636" y="5662195"/>
            <a:ext cx="1023219" cy="1045735"/>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Image result for uc berkeley logo">
            <a:extLst>
              <a:ext uri="{FF2B5EF4-FFF2-40B4-BE49-F238E27FC236}">
                <a16:creationId xmlns:a16="http://schemas.microsoft.com/office/drawing/2014/main" id="{DCE8965D-FEA7-A044-AAFB-EF87D6B0618F}"/>
              </a:ext>
            </a:extLst>
          </p:cNvPr>
          <p:cNvPicPr>
            <a:picLocks noChangeAspect="1" noChangeArrowheads="1"/>
          </p:cNvPicPr>
          <p:nvPr/>
        </p:nvPicPr>
        <p:blipFill>
          <a:blip r:embed="rId4" cstate="print">
            <a:extLst>
              <a:ext uri="{28A0092B-C50C-407E-A947-70E740481C1C}">
                <a14:useLocalDpi xmlns:a14="http://schemas.microsoft.com/office/drawing/2010/main"/>
              </a:ext>
            </a:extLst>
          </a:blip>
          <a:srcRect/>
          <a:stretch>
            <a:fillRect/>
          </a:stretch>
        </p:blipFill>
        <p:spPr bwMode="auto">
          <a:xfrm>
            <a:off x="4906243" y="5662196"/>
            <a:ext cx="1045735" cy="104573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64661076"/>
      </p:ext>
    </p:extLst>
  </p:cSld>
  <p:clrMapOvr>
    <a:masterClrMapping/>
  </p:clrMapOvr>
  <mc:AlternateContent xmlns:mc="http://schemas.openxmlformats.org/markup-compatibility/2006" xmlns:p14="http://schemas.microsoft.com/office/powerpoint/2010/main">
    <mc:Choice Requires="p14">
      <p:transition spd="slow" p14:dur="2000" advTm="30458"/>
    </mc:Choice>
    <mc:Fallback xmlns="">
      <p:transition spd="slow" advTm="30458"/>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8460A3D1-8D9D-6C43-B47E-44E6A5649FCB}"/>
              </a:ext>
            </a:extLst>
          </p:cNvPr>
          <p:cNvSpPr>
            <a:spLocks noGrp="1"/>
          </p:cNvSpPr>
          <p:nvPr>
            <p:ph type="sldNum" sz="quarter" idx="12"/>
          </p:nvPr>
        </p:nvSpPr>
        <p:spPr>
          <a:xfrm>
            <a:off x="9149975" y="6356350"/>
            <a:ext cx="2743200" cy="365125"/>
          </a:xfrm>
        </p:spPr>
        <p:txBody>
          <a:bodyPr/>
          <a:lstStyle/>
          <a:p>
            <a:fld id="{A3A8CF9A-89C2-404D-8827-D018C76B10DE}" type="slidenum">
              <a:rPr lang="en-US" smtClean="0"/>
              <a:t>10</a:t>
            </a:fld>
            <a:endParaRPr lang="en-US"/>
          </a:p>
        </p:txBody>
      </p:sp>
      <p:grpSp>
        <p:nvGrpSpPr>
          <p:cNvPr id="26" name="Group 25">
            <a:extLst>
              <a:ext uri="{FF2B5EF4-FFF2-40B4-BE49-F238E27FC236}">
                <a16:creationId xmlns:a16="http://schemas.microsoft.com/office/drawing/2014/main" id="{FCA39E9C-F2D5-DA4A-A36C-9474CF2F22C8}"/>
              </a:ext>
            </a:extLst>
          </p:cNvPr>
          <p:cNvGrpSpPr/>
          <p:nvPr/>
        </p:nvGrpSpPr>
        <p:grpSpPr>
          <a:xfrm>
            <a:off x="2961616" y="1327179"/>
            <a:ext cx="1321172" cy="1554807"/>
            <a:chOff x="4313713" y="1473609"/>
            <a:chExt cx="1208314" cy="1421991"/>
          </a:xfrm>
        </p:grpSpPr>
        <p:sp>
          <p:nvSpPr>
            <p:cNvPr id="21" name="Rectangle 20">
              <a:extLst>
                <a:ext uri="{FF2B5EF4-FFF2-40B4-BE49-F238E27FC236}">
                  <a16:creationId xmlns:a16="http://schemas.microsoft.com/office/drawing/2014/main" id="{C9AE33CE-1297-9143-AE1C-0D8F9AB8D0D8}"/>
                </a:ext>
              </a:extLst>
            </p:cNvPr>
            <p:cNvSpPr/>
            <p:nvPr/>
          </p:nvSpPr>
          <p:spPr>
            <a:xfrm>
              <a:off x="4313713" y="2062976"/>
              <a:ext cx="1208314" cy="832624"/>
            </a:xfrm>
            <a:prstGeom prst="rect">
              <a:avLst/>
            </a:prstGeom>
            <a:blipFill>
              <a:blip r:embed="rId3"/>
              <a:tile tx="0" ty="0" sx="100000" sy="100000" flip="none" algn="tl"/>
            </a:blip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Rectangle 22">
              <a:extLst>
                <a:ext uri="{FF2B5EF4-FFF2-40B4-BE49-F238E27FC236}">
                  <a16:creationId xmlns:a16="http://schemas.microsoft.com/office/drawing/2014/main" id="{A53CFC79-2316-594A-ACA1-AFCF3A4EE798}"/>
                </a:ext>
              </a:extLst>
            </p:cNvPr>
            <p:cNvSpPr/>
            <p:nvPr/>
          </p:nvSpPr>
          <p:spPr>
            <a:xfrm>
              <a:off x="4514969" y="2303500"/>
              <a:ext cx="818406" cy="589808"/>
            </a:xfrm>
            <a:prstGeom prst="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Rectangle 23">
              <a:extLst>
                <a:ext uri="{FF2B5EF4-FFF2-40B4-BE49-F238E27FC236}">
                  <a16:creationId xmlns:a16="http://schemas.microsoft.com/office/drawing/2014/main" id="{70A8631E-19E7-314D-B7B2-12C535FF96E2}"/>
                </a:ext>
              </a:extLst>
            </p:cNvPr>
            <p:cNvSpPr/>
            <p:nvPr/>
          </p:nvSpPr>
          <p:spPr>
            <a:xfrm>
              <a:off x="4483511" y="2250736"/>
              <a:ext cx="919316" cy="249382"/>
            </a:xfrm>
            <a:prstGeom prst="rect">
              <a:avLst/>
            </a:prstGeom>
            <a:blipFill>
              <a:blip r:embed="rId3"/>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Oval 24">
              <a:extLst>
                <a:ext uri="{FF2B5EF4-FFF2-40B4-BE49-F238E27FC236}">
                  <a16:creationId xmlns:a16="http://schemas.microsoft.com/office/drawing/2014/main" id="{7548E7A9-7C6D-A445-831F-E2B62B79BC34}"/>
                </a:ext>
              </a:extLst>
            </p:cNvPr>
            <p:cNvSpPr/>
            <p:nvPr/>
          </p:nvSpPr>
          <p:spPr>
            <a:xfrm>
              <a:off x="4456128" y="1473609"/>
              <a:ext cx="926275" cy="926275"/>
            </a:xfrm>
            <a:prstGeom prst="ellipse">
              <a:avLst/>
            </a:prstGeom>
            <a:solidFill>
              <a:schemeClr val="accent1">
                <a:lumMod val="40000"/>
                <a:lumOff val="60000"/>
              </a:schemeClr>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7" name="Rectangle 26">
            <a:extLst>
              <a:ext uri="{FF2B5EF4-FFF2-40B4-BE49-F238E27FC236}">
                <a16:creationId xmlns:a16="http://schemas.microsoft.com/office/drawing/2014/main" id="{8C086890-BC71-5840-904D-DAE78FC3F423}"/>
              </a:ext>
            </a:extLst>
          </p:cNvPr>
          <p:cNvSpPr/>
          <p:nvPr/>
        </p:nvSpPr>
        <p:spPr>
          <a:xfrm>
            <a:off x="2547402" y="3244820"/>
            <a:ext cx="2149604" cy="1331472"/>
          </a:xfrm>
          <a:prstGeom prst="rect">
            <a:avLst/>
          </a:prstGeom>
          <a:solidFill>
            <a:schemeClr val="accent4">
              <a:lumMod val="40000"/>
              <a:lumOff val="60000"/>
            </a:schemeClr>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D91089D6-7D25-8640-B895-80743BFC710C}"/>
              </a:ext>
            </a:extLst>
          </p:cNvPr>
          <p:cNvSpPr/>
          <p:nvPr/>
        </p:nvSpPr>
        <p:spPr>
          <a:xfrm>
            <a:off x="7496927" y="3238790"/>
            <a:ext cx="2149604" cy="1331472"/>
          </a:xfrm>
          <a:prstGeom prst="rect">
            <a:avLst/>
          </a:prstGeom>
          <a:solidFill>
            <a:schemeClr val="bg1">
              <a:lumMod val="75000"/>
            </a:schemeClr>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a:extLst>
              <a:ext uri="{FF2B5EF4-FFF2-40B4-BE49-F238E27FC236}">
                <a16:creationId xmlns:a16="http://schemas.microsoft.com/office/drawing/2014/main" id="{9B4F7D8C-ABDE-4447-B1FF-F7231CE39498}"/>
              </a:ext>
            </a:extLst>
          </p:cNvPr>
          <p:cNvSpPr/>
          <p:nvPr/>
        </p:nvSpPr>
        <p:spPr>
          <a:xfrm>
            <a:off x="5022164" y="3241806"/>
            <a:ext cx="2149604" cy="1331472"/>
          </a:xfrm>
          <a:prstGeom prst="rect">
            <a:avLst/>
          </a:prstGeom>
          <a:solidFill>
            <a:schemeClr val="accent2">
              <a:lumMod val="75000"/>
            </a:schemeClr>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4" name="Straight Arrow Connector 33">
            <a:extLst>
              <a:ext uri="{FF2B5EF4-FFF2-40B4-BE49-F238E27FC236}">
                <a16:creationId xmlns:a16="http://schemas.microsoft.com/office/drawing/2014/main" id="{5CEC9643-3082-074A-99EB-AA39A03E8289}"/>
              </a:ext>
            </a:extLst>
          </p:cNvPr>
          <p:cNvCxnSpPr>
            <a:cxnSpLocks/>
            <a:stCxn id="27" idx="3"/>
            <a:endCxn id="30" idx="1"/>
          </p:cNvCxnSpPr>
          <p:nvPr/>
        </p:nvCxnSpPr>
        <p:spPr>
          <a:xfrm flipV="1">
            <a:off x="4697006" y="3907542"/>
            <a:ext cx="325158" cy="3014"/>
          </a:xfrm>
          <a:prstGeom prst="straightConnector1">
            <a:avLst/>
          </a:prstGeom>
          <a:ln w="57150">
            <a:solidFill>
              <a:schemeClr val="tx1"/>
            </a:solidFill>
            <a:tailEnd type="triangle"/>
          </a:ln>
        </p:spPr>
        <p:style>
          <a:lnRef idx="1">
            <a:schemeClr val="dk1"/>
          </a:lnRef>
          <a:fillRef idx="0">
            <a:schemeClr val="dk1"/>
          </a:fillRef>
          <a:effectRef idx="0">
            <a:schemeClr val="dk1"/>
          </a:effectRef>
          <a:fontRef idx="minor">
            <a:schemeClr val="tx1"/>
          </a:fontRef>
        </p:style>
      </p:cxnSp>
      <p:cxnSp>
        <p:nvCxnSpPr>
          <p:cNvPr id="38" name="Straight Arrow Connector 37">
            <a:extLst>
              <a:ext uri="{FF2B5EF4-FFF2-40B4-BE49-F238E27FC236}">
                <a16:creationId xmlns:a16="http://schemas.microsoft.com/office/drawing/2014/main" id="{83BBDDC4-2613-784A-88CB-4F8B640C0B44}"/>
              </a:ext>
            </a:extLst>
          </p:cNvPr>
          <p:cNvCxnSpPr>
            <a:cxnSpLocks/>
            <a:stCxn id="30" idx="3"/>
            <a:endCxn id="28" idx="1"/>
          </p:cNvCxnSpPr>
          <p:nvPr/>
        </p:nvCxnSpPr>
        <p:spPr>
          <a:xfrm flipV="1">
            <a:off x="7171769" y="3904528"/>
            <a:ext cx="325158" cy="3014"/>
          </a:xfrm>
          <a:prstGeom prst="straightConnector1">
            <a:avLst/>
          </a:prstGeom>
          <a:ln w="57150">
            <a:solidFill>
              <a:schemeClr val="tx1"/>
            </a:solidFill>
            <a:tailEnd type="triangle"/>
          </a:ln>
        </p:spPr>
        <p:style>
          <a:lnRef idx="1">
            <a:schemeClr val="dk1"/>
          </a:lnRef>
          <a:fillRef idx="0">
            <a:schemeClr val="dk1"/>
          </a:fillRef>
          <a:effectRef idx="0">
            <a:schemeClr val="dk1"/>
          </a:effectRef>
          <a:fontRef idx="minor">
            <a:schemeClr val="tx1"/>
          </a:fontRef>
        </p:style>
      </p:cxnSp>
      <p:cxnSp>
        <p:nvCxnSpPr>
          <p:cNvPr id="40" name="Straight Arrow Connector 39">
            <a:extLst>
              <a:ext uri="{FF2B5EF4-FFF2-40B4-BE49-F238E27FC236}">
                <a16:creationId xmlns:a16="http://schemas.microsoft.com/office/drawing/2014/main" id="{40AA381B-95FB-5A4D-97DD-C4F0075C6668}"/>
              </a:ext>
            </a:extLst>
          </p:cNvPr>
          <p:cNvCxnSpPr>
            <a:cxnSpLocks/>
            <a:stCxn id="23" idx="2"/>
            <a:endCxn id="27" idx="0"/>
          </p:cNvCxnSpPr>
          <p:nvPr/>
        </p:nvCxnSpPr>
        <p:spPr>
          <a:xfrm flipH="1">
            <a:off x="3622204" y="2879480"/>
            <a:ext cx="6891" cy="365339"/>
          </a:xfrm>
          <a:prstGeom prst="straightConnector1">
            <a:avLst/>
          </a:prstGeom>
          <a:ln w="57150">
            <a:solidFill>
              <a:schemeClr val="tx1"/>
            </a:solidFill>
            <a:tailEnd type="triangle"/>
          </a:ln>
        </p:spPr>
        <p:style>
          <a:lnRef idx="1">
            <a:schemeClr val="dk1"/>
          </a:lnRef>
          <a:fillRef idx="0">
            <a:schemeClr val="dk1"/>
          </a:fillRef>
          <a:effectRef idx="0">
            <a:schemeClr val="dk1"/>
          </a:effectRef>
          <a:fontRef idx="minor">
            <a:schemeClr val="tx1"/>
          </a:fontRef>
        </p:style>
      </p:cxnSp>
      <p:sp>
        <p:nvSpPr>
          <p:cNvPr id="41" name="Rectangle 40">
            <a:extLst>
              <a:ext uri="{FF2B5EF4-FFF2-40B4-BE49-F238E27FC236}">
                <a16:creationId xmlns:a16="http://schemas.microsoft.com/office/drawing/2014/main" id="{D71C0729-BF5E-9043-819C-16AF16201CF8}"/>
              </a:ext>
            </a:extLst>
          </p:cNvPr>
          <p:cNvSpPr/>
          <p:nvPr/>
        </p:nvSpPr>
        <p:spPr>
          <a:xfrm>
            <a:off x="2547402" y="4993128"/>
            <a:ext cx="2149604" cy="1331472"/>
          </a:xfrm>
          <a:prstGeom prst="rect">
            <a:avLst/>
          </a:prstGeom>
          <a:solidFill>
            <a:schemeClr val="accent4">
              <a:lumMod val="40000"/>
              <a:lumOff val="60000"/>
            </a:schemeClr>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41">
            <a:extLst>
              <a:ext uri="{FF2B5EF4-FFF2-40B4-BE49-F238E27FC236}">
                <a16:creationId xmlns:a16="http://schemas.microsoft.com/office/drawing/2014/main" id="{5834B58C-5225-8B47-8251-B9388DFE37C3}"/>
              </a:ext>
            </a:extLst>
          </p:cNvPr>
          <p:cNvSpPr/>
          <p:nvPr/>
        </p:nvSpPr>
        <p:spPr>
          <a:xfrm>
            <a:off x="7496927" y="4987100"/>
            <a:ext cx="2149604" cy="1331472"/>
          </a:xfrm>
          <a:prstGeom prst="rect">
            <a:avLst/>
          </a:prstGeom>
          <a:solidFill>
            <a:schemeClr val="accent6"/>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a:extLst>
              <a:ext uri="{FF2B5EF4-FFF2-40B4-BE49-F238E27FC236}">
                <a16:creationId xmlns:a16="http://schemas.microsoft.com/office/drawing/2014/main" id="{6061779D-5E86-9146-91EC-9BABD1076DDF}"/>
              </a:ext>
            </a:extLst>
          </p:cNvPr>
          <p:cNvSpPr/>
          <p:nvPr/>
        </p:nvSpPr>
        <p:spPr>
          <a:xfrm>
            <a:off x="5022164" y="4990114"/>
            <a:ext cx="2149604" cy="1331472"/>
          </a:xfrm>
          <a:prstGeom prst="rect">
            <a:avLst/>
          </a:prstGeom>
          <a:solidFill>
            <a:schemeClr val="bg1">
              <a:lumMod val="75000"/>
            </a:schemeClr>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5" name="Straight Arrow Connector 44">
            <a:extLst>
              <a:ext uri="{FF2B5EF4-FFF2-40B4-BE49-F238E27FC236}">
                <a16:creationId xmlns:a16="http://schemas.microsoft.com/office/drawing/2014/main" id="{7AF9FAA0-D062-5743-8F28-393B808BF2E7}"/>
              </a:ext>
            </a:extLst>
          </p:cNvPr>
          <p:cNvCxnSpPr>
            <a:cxnSpLocks/>
            <a:stCxn id="28" idx="2"/>
            <a:endCxn id="42" idx="0"/>
          </p:cNvCxnSpPr>
          <p:nvPr/>
        </p:nvCxnSpPr>
        <p:spPr>
          <a:xfrm>
            <a:off x="8571729" y="4570262"/>
            <a:ext cx="0" cy="416837"/>
          </a:xfrm>
          <a:prstGeom prst="straightConnector1">
            <a:avLst/>
          </a:prstGeom>
          <a:ln w="57150">
            <a:solidFill>
              <a:schemeClr val="tx1"/>
            </a:solidFill>
            <a:tailEnd type="triangle"/>
          </a:ln>
        </p:spPr>
        <p:style>
          <a:lnRef idx="1">
            <a:schemeClr val="dk1"/>
          </a:lnRef>
          <a:fillRef idx="0">
            <a:schemeClr val="dk1"/>
          </a:fillRef>
          <a:effectRef idx="0">
            <a:schemeClr val="dk1"/>
          </a:effectRef>
          <a:fontRef idx="minor">
            <a:schemeClr val="tx1"/>
          </a:fontRef>
        </p:style>
      </p:cxnSp>
      <p:cxnSp>
        <p:nvCxnSpPr>
          <p:cNvPr id="47" name="Straight Arrow Connector 46">
            <a:extLst>
              <a:ext uri="{FF2B5EF4-FFF2-40B4-BE49-F238E27FC236}">
                <a16:creationId xmlns:a16="http://schemas.microsoft.com/office/drawing/2014/main" id="{80885595-6324-CC4F-BE50-0D009B298732}"/>
              </a:ext>
            </a:extLst>
          </p:cNvPr>
          <p:cNvCxnSpPr>
            <a:cxnSpLocks/>
            <a:stCxn id="42" idx="1"/>
            <a:endCxn id="43" idx="3"/>
          </p:cNvCxnSpPr>
          <p:nvPr/>
        </p:nvCxnSpPr>
        <p:spPr>
          <a:xfrm flipH="1">
            <a:off x="7171769" y="5652836"/>
            <a:ext cx="325158" cy="3014"/>
          </a:xfrm>
          <a:prstGeom prst="straightConnector1">
            <a:avLst/>
          </a:prstGeom>
          <a:ln w="57150">
            <a:solidFill>
              <a:schemeClr val="tx1"/>
            </a:solidFill>
            <a:tailEnd type="triangle"/>
          </a:ln>
        </p:spPr>
        <p:style>
          <a:lnRef idx="1">
            <a:schemeClr val="dk1"/>
          </a:lnRef>
          <a:fillRef idx="0">
            <a:schemeClr val="dk1"/>
          </a:fillRef>
          <a:effectRef idx="0">
            <a:schemeClr val="dk1"/>
          </a:effectRef>
          <a:fontRef idx="minor">
            <a:schemeClr val="tx1"/>
          </a:fontRef>
        </p:style>
      </p:cxnSp>
      <p:cxnSp>
        <p:nvCxnSpPr>
          <p:cNvPr id="49" name="Straight Arrow Connector 48">
            <a:extLst>
              <a:ext uri="{FF2B5EF4-FFF2-40B4-BE49-F238E27FC236}">
                <a16:creationId xmlns:a16="http://schemas.microsoft.com/office/drawing/2014/main" id="{FC8B5D4E-4BF0-684D-B062-A02701C9FD9C}"/>
              </a:ext>
            </a:extLst>
          </p:cNvPr>
          <p:cNvCxnSpPr>
            <a:cxnSpLocks/>
            <a:stCxn id="43" idx="1"/>
            <a:endCxn id="41" idx="3"/>
          </p:cNvCxnSpPr>
          <p:nvPr/>
        </p:nvCxnSpPr>
        <p:spPr>
          <a:xfrm flipH="1">
            <a:off x="4697006" y="5655850"/>
            <a:ext cx="325158" cy="3014"/>
          </a:xfrm>
          <a:prstGeom prst="straightConnector1">
            <a:avLst/>
          </a:prstGeom>
          <a:ln w="57150">
            <a:solidFill>
              <a:schemeClr val="tx1"/>
            </a:solidFill>
            <a:tailEnd type="triangle"/>
          </a:ln>
        </p:spPr>
        <p:style>
          <a:lnRef idx="1">
            <a:schemeClr val="dk1"/>
          </a:lnRef>
          <a:fillRef idx="0">
            <a:schemeClr val="dk1"/>
          </a:fillRef>
          <a:effectRef idx="0">
            <a:schemeClr val="dk1"/>
          </a:effectRef>
          <a:fontRef idx="minor">
            <a:schemeClr val="tx1"/>
          </a:fontRef>
        </p:style>
      </p:cxnSp>
      <p:sp>
        <p:nvSpPr>
          <p:cNvPr id="53" name="TextBox 52">
            <a:extLst>
              <a:ext uri="{FF2B5EF4-FFF2-40B4-BE49-F238E27FC236}">
                <a16:creationId xmlns:a16="http://schemas.microsoft.com/office/drawing/2014/main" id="{45271D11-EAD3-7842-B4FF-FB892802D721}"/>
              </a:ext>
            </a:extLst>
          </p:cNvPr>
          <p:cNvSpPr txBox="1"/>
          <p:nvPr/>
        </p:nvSpPr>
        <p:spPr>
          <a:xfrm>
            <a:off x="2544439" y="3700087"/>
            <a:ext cx="2097410" cy="492443"/>
          </a:xfrm>
          <a:prstGeom prst="rect">
            <a:avLst/>
          </a:prstGeom>
          <a:noFill/>
        </p:spPr>
        <p:txBody>
          <a:bodyPr wrap="square" rtlCol="0">
            <a:spAutoFit/>
          </a:bodyPr>
          <a:lstStyle/>
          <a:p>
            <a:pPr algn="ctr"/>
            <a:r>
              <a:rPr lang="en-US" sz="2600" b="1" dirty="0"/>
              <a:t>Stimuli</a:t>
            </a:r>
          </a:p>
        </p:txBody>
      </p:sp>
      <p:sp>
        <p:nvSpPr>
          <p:cNvPr id="54" name="TextBox 53">
            <a:extLst>
              <a:ext uri="{FF2B5EF4-FFF2-40B4-BE49-F238E27FC236}">
                <a16:creationId xmlns:a16="http://schemas.microsoft.com/office/drawing/2014/main" id="{EA4CCC65-783F-0346-B7F2-C5F19E2AA20E}"/>
              </a:ext>
            </a:extLst>
          </p:cNvPr>
          <p:cNvSpPr txBox="1"/>
          <p:nvPr/>
        </p:nvSpPr>
        <p:spPr>
          <a:xfrm>
            <a:off x="5025127" y="3497203"/>
            <a:ext cx="2177605" cy="892552"/>
          </a:xfrm>
          <a:prstGeom prst="rect">
            <a:avLst/>
          </a:prstGeom>
          <a:noFill/>
        </p:spPr>
        <p:txBody>
          <a:bodyPr wrap="square" rtlCol="0">
            <a:spAutoFit/>
          </a:bodyPr>
          <a:lstStyle/>
          <a:p>
            <a:pPr algn="ctr"/>
            <a:r>
              <a:rPr lang="en-US" sz="2600" b="1" dirty="0"/>
              <a:t>Fraud</a:t>
            </a:r>
          </a:p>
          <a:p>
            <a:pPr algn="ctr"/>
            <a:r>
              <a:rPr lang="en-US" sz="2600" b="1" dirty="0"/>
              <a:t>Detection</a:t>
            </a:r>
          </a:p>
        </p:txBody>
      </p:sp>
      <p:sp>
        <p:nvSpPr>
          <p:cNvPr id="55" name="TextBox 54">
            <a:extLst>
              <a:ext uri="{FF2B5EF4-FFF2-40B4-BE49-F238E27FC236}">
                <a16:creationId xmlns:a16="http://schemas.microsoft.com/office/drawing/2014/main" id="{0C74A797-F8A3-474E-A0F0-E675B0488AE2}"/>
              </a:ext>
            </a:extLst>
          </p:cNvPr>
          <p:cNvSpPr txBox="1"/>
          <p:nvPr/>
        </p:nvSpPr>
        <p:spPr>
          <a:xfrm>
            <a:off x="7529030" y="3522818"/>
            <a:ext cx="2085071" cy="492443"/>
          </a:xfrm>
          <a:prstGeom prst="rect">
            <a:avLst/>
          </a:prstGeom>
          <a:noFill/>
        </p:spPr>
        <p:txBody>
          <a:bodyPr wrap="square" rtlCol="0">
            <a:spAutoFit/>
          </a:bodyPr>
          <a:lstStyle/>
          <a:p>
            <a:pPr algn="ctr"/>
            <a:r>
              <a:rPr lang="en-US" sz="2600" b="1" dirty="0"/>
              <a:t>Core</a:t>
            </a:r>
          </a:p>
        </p:txBody>
      </p:sp>
      <p:sp>
        <p:nvSpPr>
          <p:cNvPr id="56" name="TextBox 55">
            <a:extLst>
              <a:ext uri="{FF2B5EF4-FFF2-40B4-BE49-F238E27FC236}">
                <a16:creationId xmlns:a16="http://schemas.microsoft.com/office/drawing/2014/main" id="{D4C2D34E-7FE2-1B46-B1B9-44432530E55C}"/>
              </a:ext>
            </a:extLst>
          </p:cNvPr>
          <p:cNvSpPr txBox="1"/>
          <p:nvPr/>
        </p:nvSpPr>
        <p:spPr>
          <a:xfrm>
            <a:off x="2544074" y="5358304"/>
            <a:ext cx="2152931" cy="492443"/>
          </a:xfrm>
          <a:prstGeom prst="rect">
            <a:avLst/>
          </a:prstGeom>
          <a:noFill/>
        </p:spPr>
        <p:txBody>
          <a:bodyPr wrap="square" rtlCol="0">
            <a:spAutoFit/>
          </a:bodyPr>
          <a:lstStyle/>
          <a:p>
            <a:pPr algn="ctr"/>
            <a:r>
              <a:rPr lang="en-US" sz="2600" b="1" dirty="0"/>
              <a:t>Stimuli</a:t>
            </a:r>
          </a:p>
        </p:txBody>
      </p:sp>
      <p:sp>
        <p:nvSpPr>
          <p:cNvPr id="57" name="TextBox 56">
            <a:extLst>
              <a:ext uri="{FF2B5EF4-FFF2-40B4-BE49-F238E27FC236}">
                <a16:creationId xmlns:a16="http://schemas.microsoft.com/office/drawing/2014/main" id="{C3C4BF5F-DAB1-3446-9B46-17D2CE25F08B}"/>
              </a:ext>
            </a:extLst>
          </p:cNvPr>
          <p:cNvSpPr txBox="1"/>
          <p:nvPr/>
        </p:nvSpPr>
        <p:spPr>
          <a:xfrm>
            <a:off x="5092334" y="5280941"/>
            <a:ext cx="2085071" cy="492443"/>
          </a:xfrm>
          <a:prstGeom prst="rect">
            <a:avLst/>
          </a:prstGeom>
          <a:noFill/>
        </p:spPr>
        <p:txBody>
          <a:bodyPr wrap="square" rtlCol="0">
            <a:spAutoFit/>
          </a:bodyPr>
          <a:lstStyle/>
          <a:p>
            <a:pPr algn="ctr"/>
            <a:r>
              <a:rPr lang="en-US" sz="2600" b="1" dirty="0"/>
              <a:t>Core</a:t>
            </a:r>
          </a:p>
        </p:txBody>
      </p:sp>
      <p:sp>
        <p:nvSpPr>
          <p:cNvPr id="58" name="TextBox 57">
            <a:extLst>
              <a:ext uri="{FF2B5EF4-FFF2-40B4-BE49-F238E27FC236}">
                <a16:creationId xmlns:a16="http://schemas.microsoft.com/office/drawing/2014/main" id="{12F22CC7-D7F6-4948-8EDE-451190F25577}"/>
              </a:ext>
            </a:extLst>
          </p:cNvPr>
          <p:cNvSpPr txBox="1"/>
          <p:nvPr/>
        </p:nvSpPr>
        <p:spPr>
          <a:xfrm>
            <a:off x="7547538" y="5293279"/>
            <a:ext cx="2085071" cy="492443"/>
          </a:xfrm>
          <a:prstGeom prst="rect">
            <a:avLst/>
          </a:prstGeom>
          <a:noFill/>
        </p:spPr>
        <p:txBody>
          <a:bodyPr wrap="square" rtlCol="0">
            <a:spAutoFit/>
          </a:bodyPr>
          <a:lstStyle/>
          <a:p>
            <a:pPr algn="ctr"/>
            <a:r>
              <a:rPr lang="en-US" sz="2600" b="1" dirty="0"/>
              <a:t>Payment</a:t>
            </a:r>
          </a:p>
        </p:txBody>
      </p:sp>
      <p:cxnSp>
        <p:nvCxnSpPr>
          <p:cNvPr id="60" name="Elbow Connector 59">
            <a:extLst>
              <a:ext uri="{FF2B5EF4-FFF2-40B4-BE49-F238E27FC236}">
                <a16:creationId xmlns:a16="http://schemas.microsoft.com/office/drawing/2014/main" id="{D8D4BBCE-B54B-D348-88FF-706E9B5D3903}"/>
              </a:ext>
            </a:extLst>
          </p:cNvPr>
          <p:cNvCxnSpPr>
            <a:cxnSpLocks/>
            <a:stCxn id="41" idx="1"/>
            <a:endCxn id="21" idx="1"/>
          </p:cNvCxnSpPr>
          <p:nvPr/>
        </p:nvCxnSpPr>
        <p:spPr>
          <a:xfrm rot="10800000" flipH="1">
            <a:off x="2547399" y="2426792"/>
            <a:ext cx="414216" cy="3232074"/>
          </a:xfrm>
          <a:prstGeom prst="bentConnector3">
            <a:avLst>
              <a:gd name="adj1" fmla="val -96059"/>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65" name="Rectangle 64">
            <a:extLst>
              <a:ext uri="{FF2B5EF4-FFF2-40B4-BE49-F238E27FC236}">
                <a16:creationId xmlns:a16="http://schemas.microsoft.com/office/drawing/2014/main" id="{A7C72AC2-9287-4D43-A81F-7C28639C18AB}"/>
              </a:ext>
            </a:extLst>
          </p:cNvPr>
          <p:cNvSpPr/>
          <p:nvPr/>
        </p:nvSpPr>
        <p:spPr>
          <a:xfrm>
            <a:off x="5025682" y="1654079"/>
            <a:ext cx="2149604" cy="1331472"/>
          </a:xfrm>
          <a:prstGeom prst="rect">
            <a:avLst/>
          </a:prstGeom>
          <a:solidFill>
            <a:srgbClr val="FF0000">
              <a:alpha val="76863"/>
            </a:srgbClr>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Box 65">
            <a:extLst>
              <a:ext uri="{FF2B5EF4-FFF2-40B4-BE49-F238E27FC236}">
                <a16:creationId xmlns:a16="http://schemas.microsoft.com/office/drawing/2014/main" id="{30E19880-A6E2-6840-A9C8-6CA19E3236BB}"/>
              </a:ext>
            </a:extLst>
          </p:cNvPr>
          <p:cNvSpPr txBox="1"/>
          <p:nvPr/>
        </p:nvSpPr>
        <p:spPr>
          <a:xfrm>
            <a:off x="5035852" y="2008607"/>
            <a:ext cx="2085071" cy="492443"/>
          </a:xfrm>
          <a:prstGeom prst="rect">
            <a:avLst/>
          </a:prstGeom>
          <a:noFill/>
        </p:spPr>
        <p:txBody>
          <a:bodyPr wrap="square" rtlCol="0">
            <a:spAutoFit/>
          </a:bodyPr>
          <a:lstStyle/>
          <a:p>
            <a:pPr algn="ctr"/>
            <a:r>
              <a:rPr lang="en-US" sz="2600" b="1" dirty="0"/>
              <a:t>Alarm</a:t>
            </a:r>
          </a:p>
        </p:txBody>
      </p:sp>
      <p:sp>
        <p:nvSpPr>
          <p:cNvPr id="2" name="TextBox 1">
            <a:extLst>
              <a:ext uri="{FF2B5EF4-FFF2-40B4-BE49-F238E27FC236}">
                <a16:creationId xmlns:a16="http://schemas.microsoft.com/office/drawing/2014/main" id="{2D4DBDAF-3616-8C4F-BB39-C716FDAEA9E8}"/>
              </a:ext>
            </a:extLst>
          </p:cNvPr>
          <p:cNvSpPr txBox="1"/>
          <p:nvPr/>
        </p:nvSpPr>
        <p:spPr>
          <a:xfrm>
            <a:off x="8135292" y="3027593"/>
            <a:ext cx="321535" cy="642843"/>
          </a:xfrm>
          <a:prstGeom prst="rect">
            <a:avLst/>
          </a:prstGeom>
          <a:noFill/>
        </p:spPr>
        <p:txBody>
          <a:bodyPr wrap="square" rtlCol="0">
            <a:spAutoFit/>
          </a:bodyPr>
          <a:lstStyle/>
          <a:p>
            <a:endParaRPr lang="en-US" dirty="0"/>
          </a:p>
        </p:txBody>
      </p:sp>
      <p:sp>
        <p:nvSpPr>
          <p:cNvPr id="6" name="TextBox 5">
            <a:extLst>
              <a:ext uri="{FF2B5EF4-FFF2-40B4-BE49-F238E27FC236}">
                <a16:creationId xmlns:a16="http://schemas.microsoft.com/office/drawing/2014/main" id="{1EA96066-6FF8-054A-9C3E-456BCF677FBC}"/>
              </a:ext>
            </a:extLst>
          </p:cNvPr>
          <p:cNvSpPr txBox="1"/>
          <p:nvPr/>
        </p:nvSpPr>
        <p:spPr>
          <a:xfrm>
            <a:off x="2645868" y="2764174"/>
            <a:ext cx="321535" cy="642843"/>
          </a:xfrm>
          <a:prstGeom prst="rect">
            <a:avLst/>
          </a:prstGeom>
          <a:noFill/>
        </p:spPr>
        <p:txBody>
          <a:bodyPr wrap="square" rtlCol="0">
            <a:spAutoFit/>
          </a:bodyPr>
          <a:lstStyle/>
          <a:p>
            <a:endParaRPr lang="en-US" dirty="0"/>
          </a:p>
        </p:txBody>
      </p:sp>
      <p:cxnSp>
        <p:nvCxnSpPr>
          <p:cNvPr id="74" name="Straight Arrow Connector 73">
            <a:extLst>
              <a:ext uri="{FF2B5EF4-FFF2-40B4-BE49-F238E27FC236}">
                <a16:creationId xmlns:a16="http://schemas.microsoft.com/office/drawing/2014/main" id="{CFCFEF14-5611-4440-9C93-273FFA1F3A2B}"/>
              </a:ext>
            </a:extLst>
          </p:cNvPr>
          <p:cNvCxnSpPr>
            <a:cxnSpLocks/>
          </p:cNvCxnSpPr>
          <p:nvPr/>
        </p:nvCxnSpPr>
        <p:spPr>
          <a:xfrm flipV="1">
            <a:off x="4356835" y="2529715"/>
            <a:ext cx="1139396" cy="944244"/>
          </a:xfrm>
          <a:prstGeom prst="straightConnector1">
            <a:avLst/>
          </a:prstGeom>
          <a:ln w="76200">
            <a:solidFill>
              <a:srgbClr val="C00000"/>
            </a:solidFill>
            <a:prstDash val="sysDot"/>
            <a:tailEnd type="triangle"/>
          </a:ln>
        </p:spPr>
        <p:style>
          <a:lnRef idx="1">
            <a:schemeClr val="accent1"/>
          </a:lnRef>
          <a:fillRef idx="0">
            <a:schemeClr val="accent1"/>
          </a:fillRef>
          <a:effectRef idx="0">
            <a:schemeClr val="accent1"/>
          </a:effectRef>
          <a:fontRef idx="minor">
            <a:schemeClr val="tx1"/>
          </a:fontRef>
        </p:style>
      </p:cxnSp>
      <p:cxnSp>
        <p:nvCxnSpPr>
          <p:cNvPr id="80" name="Straight Arrow Connector 79">
            <a:extLst>
              <a:ext uri="{FF2B5EF4-FFF2-40B4-BE49-F238E27FC236}">
                <a16:creationId xmlns:a16="http://schemas.microsoft.com/office/drawing/2014/main" id="{551E0C0E-D882-294D-8486-AE1F41DF4A9B}"/>
              </a:ext>
            </a:extLst>
          </p:cNvPr>
          <p:cNvCxnSpPr>
            <a:cxnSpLocks/>
          </p:cNvCxnSpPr>
          <p:nvPr/>
        </p:nvCxnSpPr>
        <p:spPr>
          <a:xfrm flipV="1">
            <a:off x="4461283" y="2520259"/>
            <a:ext cx="1246669" cy="2748820"/>
          </a:xfrm>
          <a:prstGeom prst="straightConnector1">
            <a:avLst/>
          </a:prstGeom>
          <a:ln w="76200">
            <a:solidFill>
              <a:srgbClr val="C00000"/>
            </a:solidFill>
            <a:prstDash val="sysDot"/>
            <a:tailEnd type="triangle"/>
          </a:ln>
        </p:spPr>
        <p:style>
          <a:lnRef idx="1">
            <a:schemeClr val="accent1"/>
          </a:lnRef>
          <a:fillRef idx="0">
            <a:schemeClr val="accent1"/>
          </a:fillRef>
          <a:effectRef idx="0">
            <a:schemeClr val="accent1"/>
          </a:effectRef>
          <a:fontRef idx="minor">
            <a:schemeClr val="tx1"/>
          </a:fontRef>
        </p:style>
      </p:cxnSp>
      <p:cxnSp>
        <p:nvCxnSpPr>
          <p:cNvPr id="83" name="Straight Arrow Connector 82">
            <a:extLst>
              <a:ext uri="{FF2B5EF4-FFF2-40B4-BE49-F238E27FC236}">
                <a16:creationId xmlns:a16="http://schemas.microsoft.com/office/drawing/2014/main" id="{9782B956-66DE-744A-9A53-7F46D01547FD}"/>
              </a:ext>
            </a:extLst>
          </p:cNvPr>
          <p:cNvCxnSpPr>
            <a:cxnSpLocks/>
          </p:cNvCxnSpPr>
          <p:nvPr/>
        </p:nvCxnSpPr>
        <p:spPr>
          <a:xfrm flipV="1">
            <a:off x="5867400" y="2530423"/>
            <a:ext cx="0" cy="2711496"/>
          </a:xfrm>
          <a:prstGeom prst="straightConnector1">
            <a:avLst/>
          </a:prstGeom>
          <a:ln w="76200">
            <a:solidFill>
              <a:srgbClr val="C00000"/>
            </a:solidFill>
            <a:prstDash val="sysDot"/>
            <a:tailEnd type="triangle"/>
          </a:ln>
        </p:spPr>
        <p:style>
          <a:lnRef idx="1">
            <a:schemeClr val="accent1"/>
          </a:lnRef>
          <a:fillRef idx="0">
            <a:schemeClr val="accent1"/>
          </a:fillRef>
          <a:effectRef idx="0">
            <a:schemeClr val="accent1"/>
          </a:effectRef>
          <a:fontRef idx="minor">
            <a:schemeClr val="tx1"/>
          </a:fontRef>
        </p:style>
      </p:cxnSp>
      <p:cxnSp>
        <p:nvCxnSpPr>
          <p:cNvPr id="84" name="Straight Arrow Connector 83">
            <a:extLst>
              <a:ext uri="{FF2B5EF4-FFF2-40B4-BE49-F238E27FC236}">
                <a16:creationId xmlns:a16="http://schemas.microsoft.com/office/drawing/2014/main" id="{8A1C3435-A1C3-7F42-9259-41DB41ACCC5F}"/>
              </a:ext>
            </a:extLst>
          </p:cNvPr>
          <p:cNvCxnSpPr>
            <a:cxnSpLocks/>
          </p:cNvCxnSpPr>
          <p:nvPr/>
        </p:nvCxnSpPr>
        <p:spPr>
          <a:xfrm flipV="1">
            <a:off x="6134869" y="2557031"/>
            <a:ext cx="0" cy="828261"/>
          </a:xfrm>
          <a:prstGeom prst="straightConnector1">
            <a:avLst/>
          </a:prstGeom>
          <a:ln w="76200">
            <a:solidFill>
              <a:srgbClr val="C00000"/>
            </a:solidFill>
            <a:prstDash val="sysDot"/>
            <a:tailEnd type="triangle"/>
          </a:ln>
        </p:spPr>
        <p:style>
          <a:lnRef idx="1">
            <a:schemeClr val="accent1"/>
          </a:lnRef>
          <a:fillRef idx="0">
            <a:schemeClr val="accent1"/>
          </a:fillRef>
          <a:effectRef idx="0">
            <a:schemeClr val="accent1"/>
          </a:effectRef>
          <a:fontRef idx="minor">
            <a:schemeClr val="tx1"/>
          </a:fontRef>
        </p:style>
      </p:cxnSp>
      <p:cxnSp>
        <p:nvCxnSpPr>
          <p:cNvPr id="85" name="Straight Arrow Connector 84">
            <a:extLst>
              <a:ext uri="{FF2B5EF4-FFF2-40B4-BE49-F238E27FC236}">
                <a16:creationId xmlns:a16="http://schemas.microsoft.com/office/drawing/2014/main" id="{899506F0-4588-D047-9837-7EB164B5E5F6}"/>
              </a:ext>
            </a:extLst>
          </p:cNvPr>
          <p:cNvCxnSpPr>
            <a:cxnSpLocks/>
          </p:cNvCxnSpPr>
          <p:nvPr/>
        </p:nvCxnSpPr>
        <p:spPr>
          <a:xfrm flipH="1" flipV="1">
            <a:off x="6359585" y="2557031"/>
            <a:ext cx="1348790" cy="2603406"/>
          </a:xfrm>
          <a:prstGeom prst="straightConnector1">
            <a:avLst/>
          </a:prstGeom>
          <a:ln w="76200">
            <a:solidFill>
              <a:srgbClr val="C00000"/>
            </a:solidFill>
            <a:prstDash val="sysDot"/>
            <a:tailEnd type="triangle"/>
          </a:ln>
        </p:spPr>
        <p:style>
          <a:lnRef idx="1">
            <a:schemeClr val="accent1"/>
          </a:lnRef>
          <a:fillRef idx="0">
            <a:schemeClr val="accent1"/>
          </a:fillRef>
          <a:effectRef idx="0">
            <a:schemeClr val="accent1"/>
          </a:effectRef>
          <a:fontRef idx="minor">
            <a:schemeClr val="tx1"/>
          </a:fontRef>
        </p:style>
      </p:cxnSp>
      <p:cxnSp>
        <p:nvCxnSpPr>
          <p:cNvPr id="86" name="Straight Arrow Connector 85">
            <a:extLst>
              <a:ext uri="{FF2B5EF4-FFF2-40B4-BE49-F238E27FC236}">
                <a16:creationId xmlns:a16="http://schemas.microsoft.com/office/drawing/2014/main" id="{A4786560-336E-0F46-83FC-F94A1878AB52}"/>
              </a:ext>
            </a:extLst>
          </p:cNvPr>
          <p:cNvCxnSpPr>
            <a:cxnSpLocks/>
          </p:cNvCxnSpPr>
          <p:nvPr/>
        </p:nvCxnSpPr>
        <p:spPr>
          <a:xfrm flipH="1" flipV="1">
            <a:off x="6535161" y="2530423"/>
            <a:ext cx="1171524" cy="1290102"/>
          </a:xfrm>
          <a:prstGeom prst="straightConnector1">
            <a:avLst/>
          </a:prstGeom>
          <a:ln w="76200">
            <a:solidFill>
              <a:srgbClr val="C00000"/>
            </a:solidFill>
            <a:prstDash val="sysDot"/>
            <a:tailEnd type="triangle"/>
          </a:ln>
        </p:spPr>
        <p:style>
          <a:lnRef idx="1">
            <a:schemeClr val="accent1"/>
          </a:lnRef>
          <a:fillRef idx="0">
            <a:schemeClr val="accent1"/>
          </a:fillRef>
          <a:effectRef idx="0">
            <a:schemeClr val="accent1"/>
          </a:effectRef>
          <a:fontRef idx="minor">
            <a:schemeClr val="tx1"/>
          </a:fontRef>
        </p:style>
      </p:cxnSp>
      <p:sp>
        <p:nvSpPr>
          <p:cNvPr id="46" name="Title 1">
            <a:extLst>
              <a:ext uri="{FF2B5EF4-FFF2-40B4-BE49-F238E27FC236}">
                <a16:creationId xmlns:a16="http://schemas.microsoft.com/office/drawing/2014/main" id="{614C96D8-421A-B643-BF2A-B8427C3D9620}"/>
              </a:ext>
            </a:extLst>
          </p:cNvPr>
          <p:cNvSpPr>
            <a:spLocks noGrp="1"/>
          </p:cNvSpPr>
          <p:nvPr>
            <p:ph type="title"/>
          </p:nvPr>
        </p:nvSpPr>
        <p:spPr>
          <a:xfrm>
            <a:off x="315265" y="141010"/>
            <a:ext cx="5780735" cy="1325563"/>
          </a:xfrm>
        </p:spPr>
        <p:txBody>
          <a:bodyPr/>
          <a:lstStyle/>
          <a:p>
            <a:r>
              <a:rPr lang="en-US" dirty="0"/>
              <a:t>Software Structure</a:t>
            </a:r>
          </a:p>
        </p:txBody>
      </p:sp>
    </p:spTree>
    <p:extLst>
      <p:ext uri="{BB962C8B-B14F-4D97-AF65-F5344CB8AC3E}">
        <p14:creationId xmlns:p14="http://schemas.microsoft.com/office/powerpoint/2010/main" val="4392343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0"/>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53"/>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2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4"/>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0"/>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54"/>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8"/>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28"/>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55"/>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45"/>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58"/>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42"/>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47"/>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57"/>
                                        </p:tgtEl>
                                        <p:attrNameLst>
                                          <p:attrName>style.visibility</p:attrName>
                                        </p:attrNameLst>
                                      </p:cBhvr>
                                      <p:to>
                                        <p:strVal val="visible"/>
                                      </p:to>
                                    </p:set>
                                  </p:childTnLst>
                                </p:cTn>
                              </p:par>
                              <p:par>
                                <p:cTn id="45" presetID="1" presetClass="entr" presetSubtype="0" fill="hold" grpId="0" nodeType="withEffect">
                                  <p:stCondLst>
                                    <p:cond delay="0"/>
                                  </p:stCondLst>
                                  <p:childTnLst>
                                    <p:set>
                                      <p:cBhvr>
                                        <p:cTn id="46" dur="1" fill="hold">
                                          <p:stCondLst>
                                            <p:cond delay="0"/>
                                          </p:stCondLst>
                                        </p:cTn>
                                        <p:tgtEl>
                                          <p:spTgt spid="43"/>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nodeType="clickEffect">
                                  <p:stCondLst>
                                    <p:cond delay="0"/>
                                  </p:stCondLst>
                                  <p:childTnLst>
                                    <p:set>
                                      <p:cBhvr>
                                        <p:cTn id="50" dur="1" fill="hold">
                                          <p:stCondLst>
                                            <p:cond delay="0"/>
                                          </p:stCondLst>
                                        </p:cTn>
                                        <p:tgtEl>
                                          <p:spTgt spid="49"/>
                                        </p:tgtEl>
                                        <p:attrNameLst>
                                          <p:attrName>style.visibility</p:attrName>
                                        </p:attrNameLst>
                                      </p:cBhvr>
                                      <p:to>
                                        <p:strVal val="visible"/>
                                      </p:to>
                                    </p:set>
                                  </p:childTnLst>
                                </p:cTn>
                              </p:par>
                              <p:par>
                                <p:cTn id="51" presetID="1" presetClass="entr" presetSubtype="0" fill="hold" grpId="0" nodeType="withEffect">
                                  <p:stCondLst>
                                    <p:cond delay="0"/>
                                  </p:stCondLst>
                                  <p:childTnLst>
                                    <p:set>
                                      <p:cBhvr>
                                        <p:cTn id="52" dur="1" fill="hold">
                                          <p:stCondLst>
                                            <p:cond delay="0"/>
                                          </p:stCondLst>
                                        </p:cTn>
                                        <p:tgtEl>
                                          <p:spTgt spid="41"/>
                                        </p:tgtEl>
                                        <p:attrNameLst>
                                          <p:attrName>style.visibility</p:attrName>
                                        </p:attrNameLst>
                                      </p:cBhvr>
                                      <p:to>
                                        <p:strVal val="visible"/>
                                      </p:to>
                                    </p:set>
                                  </p:childTnLst>
                                </p:cTn>
                              </p:par>
                              <p:par>
                                <p:cTn id="53" presetID="1" presetClass="entr" presetSubtype="0" fill="hold" grpId="0" nodeType="withEffect">
                                  <p:stCondLst>
                                    <p:cond delay="0"/>
                                  </p:stCondLst>
                                  <p:childTnLst>
                                    <p:set>
                                      <p:cBhvr>
                                        <p:cTn id="54" dur="1" fill="hold">
                                          <p:stCondLst>
                                            <p:cond delay="0"/>
                                          </p:stCondLst>
                                        </p:cTn>
                                        <p:tgtEl>
                                          <p:spTgt spid="56"/>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nodeType="clickEffect">
                                  <p:stCondLst>
                                    <p:cond delay="0"/>
                                  </p:stCondLst>
                                  <p:childTnLst>
                                    <p:set>
                                      <p:cBhvr>
                                        <p:cTn id="58" dur="1" fill="hold">
                                          <p:stCondLst>
                                            <p:cond delay="0"/>
                                          </p:stCondLst>
                                        </p:cTn>
                                        <p:tgtEl>
                                          <p:spTgt spid="60"/>
                                        </p:tgtEl>
                                        <p:attrNameLst>
                                          <p:attrName>style.visibility</p:attrName>
                                        </p:attrNameLst>
                                      </p:cBhvr>
                                      <p:to>
                                        <p:strVal val="visible"/>
                                      </p:to>
                                    </p:set>
                                  </p:childTnLst>
                                </p:cTn>
                              </p:par>
                            </p:childTnLst>
                          </p:cTn>
                        </p:par>
                      </p:childTnLst>
                    </p:cTn>
                  </p:par>
                  <p:par>
                    <p:cTn id="59" fill="hold">
                      <p:stCondLst>
                        <p:cond delay="indefinite"/>
                      </p:stCondLst>
                      <p:childTnLst>
                        <p:par>
                          <p:cTn id="60" fill="hold">
                            <p:stCondLst>
                              <p:cond delay="0"/>
                            </p:stCondLst>
                            <p:childTnLst>
                              <p:par>
                                <p:cTn id="61" presetID="1" presetClass="entr" presetSubtype="0" fill="hold" grpId="0" nodeType="clickEffect">
                                  <p:stCondLst>
                                    <p:cond delay="0"/>
                                  </p:stCondLst>
                                  <p:childTnLst>
                                    <p:set>
                                      <p:cBhvr>
                                        <p:cTn id="62" dur="1" fill="hold">
                                          <p:stCondLst>
                                            <p:cond delay="0"/>
                                          </p:stCondLst>
                                        </p:cTn>
                                        <p:tgtEl>
                                          <p:spTgt spid="66"/>
                                        </p:tgtEl>
                                        <p:attrNameLst>
                                          <p:attrName>style.visibility</p:attrName>
                                        </p:attrNameLst>
                                      </p:cBhvr>
                                      <p:to>
                                        <p:strVal val="visible"/>
                                      </p:to>
                                    </p:set>
                                  </p:childTnLst>
                                </p:cTn>
                              </p:par>
                              <p:par>
                                <p:cTn id="63" presetID="1" presetClass="entr" presetSubtype="0" fill="hold" grpId="0" nodeType="withEffect">
                                  <p:stCondLst>
                                    <p:cond delay="0"/>
                                  </p:stCondLst>
                                  <p:childTnLst>
                                    <p:set>
                                      <p:cBhvr>
                                        <p:cTn id="64" dur="1" fill="hold">
                                          <p:stCondLst>
                                            <p:cond delay="0"/>
                                          </p:stCondLst>
                                        </p:cTn>
                                        <p:tgtEl>
                                          <p:spTgt spid="65"/>
                                        </p:tgtEl>
                                        <p:attrNameLst>
                                          <p:attrName>style.visibility</p:attrName>
                                        </p:attrNameLst>
                                      </p:cBhvr>
                                      <p:to>
                                        <p:strVal val="visible"/>
                                      </p:to>
                                    </p:set>
                                  </p:childTnLst>
                                </p:cTn>
                              </p:par>
                            </p:childTnLst>
                          </p:cTn>
                        </p:par>
                      </p:childTnLst>
                    </p:cTn>
                  </p:par>
                  <p:par>
                    <p:cTn id="65" fill="hold">
                      <p:stCondLst>
                        <p:cond delay="indefinite"/>
                      </p:stCondLst>
                      <p:childTnLst>
                        <p:par>
                          <p:cTn id="66" fill="hold">
                            <p:stCondLst>
                              <p:cond delay="0"/>
                            </p:stCondLst>
                            <p:childTnLst>
                              <p:par>
                                <p:cTn id="67" presetID="1" presetClass="entr" presetSubtype="0" fill="hold" nodeType="clickEffect">
                                  <p:stCondLst>
                                    <p:cond delay="0"/>
                                  </p:stCondLst>
                                  <p:childTnLst>
                                    <p:set>
                                      <p:cBhvr>
                                        <p:cTn id="68" dur="1" fill="hold">
                                          <p:stCondLst>
                                            <p:cond delay="0"/>
                                          </p:stCondLst>
                                        </p:cTn>
                                        <p:tgtEl>
                                          <p:spTgt spid="74"/>
                                        </p:tgtEl>
                                        <p:attrNameLst>
                                          <p:attrName>style.visibility</p:attrName>
                                        </p:attrNameLst>
                                      </p:cBhvr>
                                      <p:to>
                                        <p:strVal val="visible"/>
                                      </p:to>
                                    </p:set>
                                  </p:childTnLst>
                                </p:cTn>
                              </p:par>
                              <p:par>
                                <p:cTn id="69" presetID="1" presetClass="entr" presetSubtype="0" fill="hold" nodeType="withEffect">
                                  <p:stCondLst>
                                    <p:cond delay="0"/>
                                  </p:stCondLst>
                                  <p:childTnLst>
                                    <p:set>
                                      <p:cBhvr>
                                        <p:cTn id="70" dur="1" fill="hold">
                                          <p:stCondLst>
                                            <p:cond delay="0"/>
                                          </p:stCondLst>
                                        </p:cTn>
                                        <p:tgtEl>
                                          <p:spTgt spid="80"/>
                                        </p:tgtEl>
                                        <p:attrNameLst>
                                          <p:attrName>style.visibility</p:attrName>
                                        </p:attrNameLst>
                                      </p:cBhvr>
                                      <p:to>
                                        <p:strVal val="visible"/>
                                      </p:to>
                                    </p:set>
                                  </p:childTnLst>
                                </p:cTn>
                              </p:par>
                              <p:par>
                                <p:cTn id="71" presetID="1" presetClass="entr" presetSubtype="0" fill="hold" nodeType="withEffect">
                                  <p:stCondLst>
                                    <p:cond delay="0"/>
                                  </p:stCondLst>
                                  <p:childTnLst>
                                    <p:set>
                                      <p:cBhvr>
                                        <p:cTn id="72" dur="1" fill="hold">
                                          <p:stCondLst>
                                            <p:cond delay="0"/>
                                          </p:stCondLst>
                                        </p:cTn>
                                        <p:tgtEl>
                                          <p:spTgt spid="83"/>
                                        </p:tgtEl>
                                        <p:attrNameLst>
                                          <p:attrName>style.visibility</p:attrName>
                                        </p:attrNameLst>
                                      </p:cBhvr>
                                      <p:to>
                                        <p:strVal val="visible"/>
                                      </p:to>
                                    </p:set>
                                  </p:childTnLst>
                                </p:cTn>
                              </p:par>
                              <p:par>
                                <p:cTn id="73" presetID="1" presetClass="entr" presetSubtype="0" fill="hold" nodeType="withEffect">
                                  <p:stCondLst>
                                    <p:cond delay="0"/>
                                  </p:stCondLst>
                                  <p:childTnLst>
                                    <p:set>
                                      <p:cBhvr>
                                        <p:cTn id="74" dur="1" fill="hold">
                                          <p:stCondLst>
                                            <p:cond delay="0"/>
                                          </p:stCondLst>
                                        </p:cTn>
                                        <p:tgtEl>
                                          <p:spTgt spid="84"/>
                                        </p:tgtEl>
                                        <p:attrNameLst>
                                          <p:attrName>style.visibility</p:attrName>
                                        </p:attrNameLst>
                                      </p:cBhvr>
                                      <p:to>
                                        <p:strVal val="visible"/>
                                      </p:to>
                                    </p:set>
                                  </p:childTnLst>
                                </p:cTn>
                              </p:par>
                              <p:par>
                                <p:cTn id="75" presetID="1" presetClass="entr" presetSubtype="0" fill="hold" nodeType="withEffect">
                                  <p:stCondLst>
                                    <p:cond delay="0"/>
                                  </p:stCondLst>
                                  <p:childTnLst>
                                    <p:set>
                                      <p:cBhvr>
                                        <p:cTn id="76" dur="1" fill="hold">
                                          <p:stCondLst>
                                            <p:cond delay="0"/>
                                          </p:stCondLst>
                                        </p:cTn>
                                        <p:tgtEl>
                                          <p:spTgt spid="85"/>
                                        </p:tgtEl>
                                        <p:attrNameLst>
                                          <p:attrName>style.visibility</p:attrName>
                                        </p:attrNameLst>
                                      </p:cBhvr>
                                      <p:to>
                                        <p:strVal val="visible"/>
                                      </p:to>
                                    </p:set>
                                  </p:childTnLst>
                                </p:cTn>
                              </p:par>
                              <p:par>
                                <p:cTn id="77" presetID="1" presetClass="entr" presetSubtype="0" fill="hold" nodeType="withEffect">
                                  <p:stCondLst>
                                    <p:cond delay="0"/>
                                  </p:stCondLst>
                                  <p:childTnLst>
                                    <p:set>
                                      <p:cBhvr>
                                        <p:cTn id="78" dur="1" fill="hold">
                                          <p:stCondLst>
                                            <p:cond delay="0"/>
                                          </p:stCondLst>
                                        </p:cTn>
                                        <p:tgtEl>
                                          <p:spTgt spid="8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animBg="1"/>
      <p:bldP spid="28" grpId="0" animBg="1"/>
      <p:bldP spid="30" grpId="0" animBg="1"/>
      <p:bldP spid="41" grpId="0" animBg="1"/>
      <p:bldP spid="42" grpId="0" animBg="1"/>
      <p:bldP spid="43" grpId="0" animBg="1"/>
      <p:bldP spid="53" grpId="0"/>
      <p:bldP spid="54" grpId="0"/>
      <p:bldP spid="55" grpId="0"/>
      <p:bldP spid="56" grpId="0"/>
      <p:bldP spid="57" grpId="0"/>
      <p:bldP spid="58" grpId="0"/>
      <p:bldP spid="65" grpId="0" animBg="1"/>
      <p:bldP spid="66"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8460A3D1-8D9D-6C43-B47E-44E6A5649FCB}"/>
              </a:ext>
            </a:extLst>
          </p:cNvPr>
          <p:cNvSpPr>
            <a:spLocks noGrp="1"/>
          </p:cNvSpPr>
          <p:nvPr>
            <p:ph type="sldNum" sz="quarter" idx="12"/>
          </p:nvPr>
        </p:nvSpPr>
        <p:spPr/>
        <p:txBody>
          <a:bodyPr/>
          <a:lstStyle/>
          <a:p>
            <a:fld id="{A3A8CF9A-89C2-404D-8827-D018C76B10DE}" type="slidenum">
              <a:rPr lang="en-US" smtClean="0"/>
              <a:t>11</a:t>
            </a:fld>
            <a:endParaRPr lang="en-US"/>
          </a:p>
        </p:txBody>
      </p:sp>
      <p:grpSp>
        <p:nvGrpSpPr>
          <p:cNvPr id="26" name="Group 25">
            <a:extLst>
              <a:ext uri="{FF2B5EF4-FFF2-40B4-BE49-F238E27FC236}">
                <a16:creationId xmlns:a16="http://schemas.microsoft.com/office/drawing/2014/main" id="{FCA39E9C-F2D5-DA4A-A36C-9474CF2F22C8}"/>
              </a:ext>
            </a:extLst>
          </p:cNvPr>
          <p:cNvGrpSpPr/>
          <p:nvPr/>
        </p:nvGrpSpPr>
        <p:grpSpPr>
          <a:xfrm>
            <a:off x="2961616" y="1295400"/>
            <a:ext cx="1321172" cy="1554807"/>
            <a:chOff x="4313713" y="1473609"/>
            <a:chExt cx="1208314" cy="1421991"/>
          </a:xfrm>
        </p:grpSpPr>
        <p:sp>
          <p:nvSpPr>
            <p:cNvPr id="21" name="Rectangle 20">
              <a:extLst>
                <a:ext uri="{FF2B5EF4-FFF2-40B4-BE49-F238E27FC236}">
                  <a16:creationId xmlns:a16="http://schemas.microsoft.com/office/drawing/2014/main" id="{C9AE33CE-1297-9143-AE1C-0D8F9AB8D0D8}"/>
                </a:ext>
              </a:extLst>
            </p:cNvPr>
            <p:cNvSpPr/>
            <p:nvPr/>
          </p:nvSpPr>
          <p:spPr>
            <a:xfrm>
              <a:off x="4313713" y="2062976"/>
              <a:ext cx="1208314" cy="832624"/>
            </a:xfrm>
            <a:prstGeom prst="rect">
              <a:avLst/>
            </a:prstGeom>
            <a:blipFill>
              <a:blip r:embed="rId3"/>
              <a:tile tx="0" ty="0" sx="100000" sy="100000" flip="none" algn="tl"/>
            </a:blip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Rectangle 22">
              <a:extLst>
                <a:ext uri="{FF2B5EF4-FFF2-40B4-BE49-F238E27FC236}">
                  <a16:creationId xmlns:a16="http://schemas.microsoft.com/office/drawing/2014/main" id="{A53CFC79-2316-594A-ACA1-AFCF3A4EE798}"/>
                </a:ext>
              </a:extLst>
            </p:cNvPr>
            <p:cNvSpPr/>
            <p:nvPr/>
          </p:nvSpPr>
          <p:spPr>
            <a:xfrm>
              <a:off x="4514969" y="2303500"/>
              <a:ext cx="818406" cy="589808"/>
            </a:xfrm>
            <a:prstGeom prst="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Rectangle 23">
              <a:extLst>
                <a:ext uri="{FF2B5EF4-FFF2-40B4-BE49-F238E27FC236}">
                  <a16:creationId xmlns:a16="http://schemas.microsoft.com/office/drawing/2014/main" id="{70A8631E-19E7-314D-B7B2-12C535FF96E2}"/>
                </a:ext>
              </a:extLst>
            </p:cNvPr>
            <p:cNvSpPr/>
            <p:nvPr/>
          </p:nvSpPr>
          <p:spPr>
            <a:xfrm>
              <a:off x="4483511" y="2250736"/>
              <a:ext cx="919316" cy="249382"/>
            </a:xfrm>
            <a:prstGeom prst="rect">
              <a:avLst/>
            </a:prstGeom>
            <a:blipFill>
              <a:blip r:embed="rId3"/>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Oval 24">
              <a:extLst>
                <a:ext uri="{FF2B5EF4-FFF2-40B4-BE49-F238E27FC236}">
                  <a16:creationId xmlns:a16="http://schemas.microsoft.com/office/drawing/2014/main" id="{7548E7A9-7C6D-A445-831F-E2B62B79BC34}"/>
                </a:ext>
              </a:extLst>
            </p:cNvPr>
            <p:cNvSpPr/>
            <p:nvPr/>
          </p:nvSpPr>
          <p:spPr>
            <a:xfrm>
              <a:off x="4456128" y="1473609"/>
              <a:ext cx="926275" cy="926275"/>
            </a:xfrm>
            <a:prstGeom prst="ellipse">
              <a:avLst/>
            </a:prstGeom>
            <a:solidFill>
              <a:schemeClr val="accent1">
                <a:lumMod val="40000"/>
                <a:lumOff val="60000"/>
              </a:schemeClr>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7" name="Rectangle 26">
            <a:extLst>
              <a:ext uri="{FF2B5EF4-FFF2-40B4-BE49-F238E27FC236}">
                <a16:creationId xmlns:a16="http://schemas.microsoft.com/office/drawing/2014/main" id="{8C086890-BC71-5840-904D-DAE78FC3F423}"/>
              </a:ext>
            </a:extLst>
          </p:cNvPr>
          <p:cNvSpPr/>
          <p:nvPr/>
        </p:nvSpPr>
        <p:spPr>
          <a:xfrm>
            <a:off x="2547402" y="3213041"/>
            <a:ext cx="2149604" cy="1331472"/>
          </a:xfrm>
          <a:prstGeom prst="rect">
            <a:avLst/>
          </a:prstGeom>
          <a:solidFill>
            <a:schemeClr val="accent4">
              <a:lumMod val="40000"/>
              <a:lumOff val="60000"/>
            </a:schemeClr>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D91089D6-7D25-8640-B895-80743BFC710C}"/>
              </a:ext>
            </a:extLst>
          </p:cNvPr>
          <p:cNvSpPr/>
          <p:nvPr/>
        </p:nvSpPr>
        <p:spPr>
          <a:xfrm>
            <a:off x="7496927" y="3207011"/>
            <a:ext cx="2149604" cy="1331472"/>
          </a:xfrm>
          <a:prstGeom prst="rect">
            <a:avLst/>
          </a:prstGeom>
          <a:solidFill>
            <a:schemeClr val="bg1">
              <a:lumMod val="75000"/>
            </a:schemeClr>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a:extLst>
              <a:ext uri="{FF2B5EF4-FFF2-40B4-BE49-F238E27FC236}">
                <a16:creationId xmlns:a16="http://schemas.microsoft.com/office/drawing/2014/main" id="{9B4F7D8C-ABDE-4447-B1FF-F7231CE39498}"/>
              </a:ext>
            </a:extLst>
          </p:cNvPr>
          <p:cNvSpPr/>
          <p:nvPr/>
        </p:nvSpPr>
        <p:spPr>
          <a:xfrm>
            <a:off x="5022164" y="3210027"/>
            <a:ext cx="2149604" cy="1331472"/>
          </a:xfrm>
          <a:prstGeom prst="rect">
            <a:avLst/>
          </a:prstGeom>
          <a:solidFill>
            <a:schemeClr val="accent2">
              <a:lumMod val="75000"/>
            </a:schemeClr>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4" name="Straight Arrow Connector 33">
            <a:extLst>
              <a:ext uri="{FF2B5EF4-FFF2-40B4-BE49-F238E27FC236}">
                <a16:creationId xmlns:a16="http://schemas.microsoft.com/office/drawing/2014/main" id="{5CEC9643-3082-074A-99EB-AA39A03E8289}"/>
              </a:ext>
            </a:extLst>
          </p:cNvPr>
          <p:cNvCxnSpPr>
            <a:cxnSpLocks/>
            <a:stCxn id="27" idx="3"/>
            <a:endCxn id="30" idx="1"/>
          </p:cNvCxnSpPr>
          <p:nvPr/>
        </p:nvCxnSpPr>
        <p:spPr>
          <a:xfrm flipV="1">
            <a:off x="4697006" y="3875763"/>
            <a:ext cx="325158" cy="3014"/>
          </a:xfrm>
          <a:prstGeom prst="straightConnector1">
            <a:avLst/>
          </a:prstGeom>
          <a:ln w="57150">
            <a:solidFill>
              <a:schemeClr val="tx1"/>
            </a:solidFill>
            <a:tailEnd type="triangle"/>
          </a:ln>
        </p:spPr>
        <p:style>
          <a:lnRef idx="1">
            <a:schemeClr val="dk1"/>
          </a:lnRef>
          <a:fillRef idx="0">
            <a:schemeClr val="dk1"/>
          </a:fillRef>
          <a:effectRef idx="0">
            <a:schemeClr val="dk1"/>
          </a:effectRef>
          <a:fontRef idx="minor">
            <a:schemeClr val="tx1"/>
          </a:fontRef>
        </p:style>
      </p:cxnSp>
      <p:cxnSp>
        <p:nvCxnSpPr>
          <p:cNvPr id="38" name="Straight Arrow Connector 37">
            <a:extLst>
              <a:ext uri="{FF2B5EF4-FFF2-40B4-BE49-F238E27FC236}">
                <a16:creationId xmlns:a16="http://schemas.microsoft.com/office/drawing/2014/main" id="{83BBDDC4-2613-784A-88CB-4F8B640C0B44}"/>
              </a:ext>
            </a:extLst>
          </p:cNvPr>
          <p:cNvCxnSpPr>
            <a:cxnSpLocks/>
            <a:stCxn id="30" idx="3"/>
            <a:endCxn id="28" idx="1"/>
          </p:cNvCxnSpPr>
          <p:nvPr/>
        </p:nvCxnSpPr>
        <p:spPr>
          <a:xfrm flipV="1">
            <a:off x="7171769" y="3872749"/>
            <a:ext cx="325158" cy="3014"/>
          </a:xfrm>
          <a:prstGeom prst="straightConnector1">
            <a:avLst/>
          </a:prstGeom>
          <a:ln w="57150">
            <a:solidFill>
              <a:schemeClr val="tx1"/>
            </a:solidFill>
            <a:tailEnd type="triangle"/>
          </a:ln>
        </p:spPr>
        <p:style>
          <a:lnRef idx="1">
            <a:schemeClr val="dk1"/>
          </a:lnRef>
          <a:fillRef idx="0">
            <a:schemeClr val="dk1"/>
          </a:fillRef>
          <a:effectRef idx="0">
            <a:schemeClr val="dk1"/>
          </a:effectRef>
          <a:fontRef idx="minor">
            <a:schemeClr val="tx1"/>
          </a:fontRef>
        </p:style>
      </p:cxnSp>
      <p:cxnSp>
        <p:nvCxnSpPr>
          <p:cNvPr id="40" name="Straight Arrow Connector 39">
            <a:extLst>
              <a:ext uri="{FF2B5EF4-FFF2-40B4-BE49-F238E27FC236}">
                <a16:creationId xmlns:a16="http://schemas.microsoft.com/office/drawing/2014/main" id="{40AA381B-95FB-5A4D-97DD-C4F0075C6668}"/>
              </a:ext>
            </a:extLst>
          </p:cNvPr>
          <p:cNvCxnSpPr>
            <a:cxnSpLocks/>
            <a:stCxn id="23" idx="2"/>
            <a:endCxn id="27" idx="0"/>
          </p:cNvCxnSpPr>
          <p:nvPr/>
        </p:nvCxnSpPr>
        <p:spPr>
          <a:xfrm flipH="1">
            <a:off x="3622204" y="2847701"/>
            <a:ext cx="6891" cy="365339"/>
          </a:xfrm>
          <a:prstGeom prst="straightConnector1">
            <a:avLst/>
          </a:prstGeom>
          <a:ln w="57150">
            <a:solidFill>
              <a:schemeClr val="tx1"/>
            </a:solidFill>
            <a:tailEnd type="triangle"/>
          </a:ln>
        </p:spPr>
        <p:style>
          <a:lnRef idx="1">
            <a:schemeClr val="dk1"/>
          </a:lnRef>
          <a:fillRef idx="0">
            <a:schemeClr val="dk1"/>
          </a:fillRef>
          <a:effectRef idx="0">
            <a:schemeClr val="dk1"/>
          </a:effectRef>
          <a:fontRef idx="minor">
            <a:schemeClr val="tx1"/>
          </a:fontRef>
        </p:style>
      </p:cxnSp>
      <p:sp>
        <p:nvSpPr>
          <p:cNvPr id="41" name="Rectangle 40">
            <a:extLst>
              <a:ext uri="{FF2B5EF4-FFF2-40B4-BE49-F238E27FC236}">
                <a16:creationId xmlns:a16="http://schemas.microsoft.com/office/drawing/2014/main" id="{D71C0729-BF5E-9043-819C-16AF16201CF8}"/>
              </a:ext>
            </a:extLst>
          </p:cNvPr>
          <p:cNvSpPr/>
          <p:nvPr/>
        </p:nvSpPr>
        <p:spPr>
          <a:xfrm>
            <a:off x="2547402" y="4961349"/>
            <a:ext cx="2149604" cy="1331472"/>
          </a:xfrm>
          <a:prstGeom prst="rect">
            <a:avLst/>
          </a:prstGeom>
          <a:solidFill>
            <a:schemeClr val="accent4">
              <a:lumMod val="40000"/>
              <a:lumOff val="60000"/>
            </a:schemeClr>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41">
            <a:extLst>
              <a:ext uri="{FF2B5EF4-FFF2-40B4-BE49-F238E27FC236}">
                <a16:creationId xmlns:a16="http://schemas.microsoft.com/office/drawing/2014/main" id="{5834B58C-5225-8B47-8251-B9388DFE37C3}"/>
              </a:ext>
            </a:extLst>
          </p:cNvPr>
          <p:cNvSpPr/>
          <p:nvPr/>
        </p:nvSpPr>
        <p:spPr>
          <a:xfrm>
            <a:off x="7496927" y="4955321"/>
            <a:ext cx="2149604" cy="1331472"/>
          </a:xfrm>
          <a:prstGeom prst="rect">
            <a:avLst/>
          </a:prstGeom>
          <a:solidFill>
            <a:schemeClr val="accent6"/>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a:extLst>
              <a:ext uri="{FF2B5EF4-FFF2-40B4-BE49-F238E27FC236}">
                <a16:creationId xmlns:a16="http://schemas.microsoft.com/office/drawing/2014/main" id="{6061779D-5E86-9146-91EC-9BABD1076DDF}"/>
              </a:ext>
            </a:extLst>
          </p:cNvPr>
          <p:cNvSpPr/>
          <p:nvPr/>
        </p:nvSpPr>
        <p:spPr>
          <a:xfrm>
            <a:off x="5022164" y="4958335"/>
            <a:ext cx="2149604" cy="1331472"/>
          </a:xfrm>
          <a:prstGeom prst="rect">
            <a:avLst/>
          </a:prstGeom>
          <a:solidFill>
            <a:schemeClr val="bg1">
              <a:lumMod val="75000"/>
            </a:schemeClr>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5" name="Straight Arrow Connector 44">
            <a:extLst>
              <a:ext uri="{FF2B5EF4-FFF2-40B4-BE49-F238E27FC236}">
                <a16:creationId xmlns:a16="http://schemas.microsoft.com/office/drawing/2014/main" id="{7AF9FAA0-D062-5743-8F28-393B808BF2E7}"/>
              </a:ext>
            </a:extLst>
          </p:cNvPr>
          <p:cNvCxnSpPr>
            <a:cxnSpLocks/>
            <a:stCxn id="28" idx="2"/>
            <a:endCxn id="42" idx="0"/>
          </p:cNvCxnSpPr>
          <p:nvPr/>
        </p:nvCxnSpPr>
        <p:spPr>
          <a:xfrm>
            <a:off x="8571729" y="4538483"/>
            <a:ext cx="0" cy="416837"/>
          </a:xfrm>
          <a:prstGeom prst="straightConnector1">
            <a:avLst/>
          </a:prstGeom>
          <a:ln w="57150">
            <a:solidFill>
              <a:schemeClr val="tx1"/>
            </a:solidFill>
            <a:tailEnd type="triangle"/>
          </a:ln>
        </p:spPr>
        <p:style>
          <a:lnRef idx="1">
            <a:schemeClr val="dk1"/>
          </a:lnRef>
          <a:fillRef idx="0">
            <a:schemeClr val="dk1"/>
          </a:fillRef>
          <a:effectRef idx="0">
            <a:schemeClr val="dk1"/>
          </a:effectRef>
          <a:fontRef idx="minor">
            <a:schemeClr val="tx1"/>
          </a:fontRef>
        </p:style>
      </p:cxnSp>
      <p:cxnSp>
        <p:nvCxnSpPr>
          <p:cNvPr id="47" name="Straight Arrow Connector 46">
            <a:extLst>
              <a:ext uri="{FF2B5EF4-FFF2-40B4-BE49-F238E27FC236}">
                <a16:creationId xmlns:a16="http://schemas.microsoft.com/office/drawing/2014/main" id="{80885595-6324-CC4F-BE50-0D009B298732}"/>
              </a:ext>
            </a:extLst>
          </p:cNvPr>
          <p:cNvCxnSpPr>
            <a:cxnSpLocks/>
            <a:stCxn id="42" idx="1"/>
            <a:endCxn id="43" idx="3"/>
          </p:cNvCxnSpPr>
          <p:nvPr/>
        </p:nvCxnSpPr>
        <p:spPr>
          <a:xfrm flipH="1">
            <a:off x="7171769" y="5621057"/>
            <a:ext cx="325158" cy="3014"/>
          </a:xfrm>
          <a:prstGeom prst="straightConnector1">
            <a:avLst/>
          </a:prstGeom>
          <a:ln w="57150">
            <a:solidFill>
              <a:schemeClr val="tx1"/>
            </a:solidFill>
            <a:tailEnd type="triangle"/>
          </a:ln>
        </p:spPr>
        <p:style>
          <a:lnRef idx="1">
            <a:schemeClr val="dk1"/>
          </a:lnRef>
          <a:fillRef idx="0">
            <a:schemeClr val="dk1"/>
          </a:fillRef>
          <a:effectRef idx="0">
            <a:schemeClr val="dk1"/>
          </a:effectRef>
          <a:fontRef idx="minor">
            <a:schemeClr val="tx1"/>
          </a:fontRef>
        </p:style>
      </p:cxnSp>
      <p:cxnSp>
        <p:nvCxnSpPr>
          <p:cNvPr id="49" name="Straight Arrow Connector 48">
            <a:extLst>
              <a:ext uri="{FF2B5EF4-FFF2-40B4-BE49-F238E27FC236}">
                <a16:creationId xmlns:a16="http://schemas.microsoft.com/office/drawing/2014/main" id="{FC8B5D4E-4BF0-684D-B062-A02701C9FD9C}"/>
              </a:ext>
            </a:extLst>
          </p:cNvPr>
          <p:cNvCxnSpPr>
            <a:cxnSpLocks/>
            <a:stCxn id="43" idx="1"/>
            <a:endCxn id="41" idx="3"/>
          </p:cNvCxnSpPr>
          <p:nvPr/>
        </p:nvCxnSpPr>
        <p:spPr>
          <a:xfrm flipH="1">
            <a:off x="4697006" y="5624071"/>
            <a:ext cx="325158" cy="3014"/>
          </a:xfrm>
          <a:prstGeom prst="straightConnector1">
            <a:avLst/>
          </a:prstGeom>
          <a:ln w="57150">
            <a:solidFill>
              <a:schemeClr val="tx1"/>
            </a:solidFill>
            <a:tailEnd type="triangle"/>
          </a:ln>
        </p:spPr>
        <p:style>
          <a:lnRef idx="1">
            <a:schemeClr val="dk1"/>
          </a:lnRef>
          <a:fillRef idx="0">
            <a:schemeClr val="dk1"/>
          </a:fillRef>
          <a:effectRef idx="0">
            <a:schemeClr val="dk1"/>
          </a:effectRef>
          <a:fontRef idx="minor">
            <a:schemeClr val="tx1"/>
          </a:fontRef>
        </p:style>
      </p:cxnSp>
      <p:sp>
        <p:nvSpPr>
          <p:cNvPr id="53" name="TextBox 52">
            <a:extLst>
              <a:ext uri="{FF2B5EF4-FFF2-40B4-BE49-F238E27FC236}">
                <a16:creationId xmlns:a16="http://schemas.microsoft.com/office/drawing/2014/main" id="{45271D11-EAD3-7842-B4FF-FB892802D721}"/>
              </a:ext>
            </a:extLst>
          </p:cNvPr>
          <p:cNvSpPr txBox="1"/>
          <p:nvPr/>
        </p:nvSpPr>
        <p:spPr>
          <a:xfrm>
            <a:off x="2563101" y="3478702"/>
            <a:ext cx="2097410" cy="892552"/>
          </a:xfrm>
          <a:prstGeom prst="rect">
            <a:avLst/>
          </a:prstGeom>
          <a:noFill/>
        </p:spPr>
        <p:txBody>
          <a:bodyPr wrap="square" rtlCol="0">
            <a:spAutoFit/>
          </a:bodyPr>
          <a:lstStyle/>
          <a:p>
            <a:pPr algn="ctr"/>
            <a:r>
              <a:rPr lang="en-US" sz="2600" b="1" dirty="0"/>
              <a:t>Stimuli</a:t>
            </a:r>
          </a:p>
          <a:p>
            <a:pPr algn="ctr"/>
            <a:r>
              <a:rPr lang="en-US" sz="2600" b="1" dirty="0"/>
              <a:t>(app invite)</a:t>
            </a:r>
          </a:p>
        </p:txBody>
      </p:sp>
      <p:sp>
        <p:nvSpPr>
          <p:cNvPr id="54" name="TextBox 53">
            <a:extLst>
              <a:ext uri="{FF2B5EF4-FFF2-40B4-BE49-F238E27FC236}">
                <a16:creationId xmlns:a16="http://schemas.microsoft.com/office/drawing/2014/main" id="{EA4CCC65-783F-0346-B7F2-C5F19E2AA20E}"/>
              </a:ext>
            </a:extLst>
          </p:cNvPr>
          <p:cNvSpPr txBox="1"/>
          <p:nvPr/>
        </p:nvSpPr>
        <p:spPr>
          <a:xfrm>
            <a:off x="5026266" y="3212596"/>
            <a:ext cx="2177605" cy="1292662"/>
          </a:xfrm>
          <a:prstGeom prst="rect">
            <a:avLst/>
          </a:prstGeom>
          <a:noFill/>
        </p:spPr>
        <p:txBody>
          <a:bodyPr wrap="square" rtlCol="0">
            <a:spAutoFit/>
          </a:bodyPr>
          <a:lstStyle/>
          <a:p>
            <a:pPr algn="ctr"/>
            <a:r>
              <a:rPr lang="en-US" sz="2600" b="1" dirty="0"/>
              <a:t>Fraud</a:t>
            </a:r>
          </a:p>
          <a:p>
            <a:pPr algn="ctr"/>
            <a:r>
              <a:rPr lang="en-US" sz="2600" b="1" dirty="0"/>
              <a:t>Detection</a:t>
            </a:r>
          </a:p>
          <a:p>
            <a:pPr algn="ctr"/>
            <a:r>
              <a:rPr lang="en-US" sz="2600" b="1" dirty="0"/>
              <a:t>(max invites)</a:t>
            </a:r>
          </a:p>
        </p:txBody>
      </p:sp>
      <p:sp>
        <p:nvSpPr>
          <p:cNvPr id="55" name="TextBox 54">
            <a:extLst>
              <a:ext uri="{FF2B5EF4-FFF2-40B4-BE49-F238E27FC236}">
                <a16:creationId xmlns:a16="http://schemas.microsoft.com/office/drawing/2014/main" id="{0C74A797-F8A3-474E-A0F0-E675B0488AE2}"/>
              </a:ext>
            </a:extLst>
          </p:cNvPr>
          <p:cNvSpPr txBox="1"/>
          <p:nvPr/>
        </p:nvSpPr>
        <p:spPr>
          <a:xfrm>
            <a:off x="7529030" y="3491039"/>
            <a:ext cx="2085071" cy="492443"/>
          </a:xfrm>
          <a:prstGeom prst="rect">
            <a:avLst/>
          </a:prstGeom>
          <a:noFill/>
        </p:spPr>
        <p:txBody>
          <a:bodyPr wrap="square" rtlCol="0">
            <a:spAutoFit/>
          </a:bodyPr>
          <a:lstStyle/>
          <a:p>
            <a:pPr algn="ctr"/>
            <a:r>
              <a:rPr lang="en-US" sz="2600" b="1" dirty="0"/>
              <a:t>Core</a:t>
            </a:r>
          </a:p>
        </p:txBody>
      </p:sp>
      <p:sp>
        <p:nvSpPr>
          <p:cNvPr id="56" name="TextBox 55">
            <a:extLst>
              <a:ext uri="{FF2B5EF4-FFF2-40B4-BE49-F238E27FC236}">
                <a16:creationId xmlns:a16="http://schemas.microsoft.com/office/drawing/2014/main" id="{D4C2D34E-7FE2-1B46-B1B9-44432530E55C}"/>
              </a:ext>
            </a:extLst>
          </p:cNvPr>
          <p:cNvSpPr txBox="1"/>
          <p:nvPr/>
        </p:nvSpPr>
        <p:spPr>
          <a:xfrm>
            <a:off x="2581608" y="5249162"/>
            <a:ext cx="2152931" cy="892552"/>
          </a:xfrm>
          <a:prstGeom prst="rect">
            <a:avLst/>
          </a:prstGeom>
          <a:noFill/>
        </p:spPr>
        <p:txBody>
          <a:bodyPr wrap="square" rtlCol="0">
            <a:spAutoFit/>
          </a:bodyPr>
          <a:lstStyle/>
          <a:p>
            <a:pPr algn="ctr"/>
            <a:r>
              <a:rPr lang="en-US" sz="2600" b="1" dirty="0"/>
              <a:t>Stimuli</a:t>
            </a:r>
          </a:p>
          <a:p>
            <a:pPr algn="ctr"/>
            <a:r>
              <a:rPr lang="en-US" sz="2600" b="1" dirty="0"/>
              <a:t>(app invite)</a:t>
            </a:r>
          </a:p>
        </p:txBody>
      </p:sp>
      <p:sp>
        <p:nvSpPr>
          <p:cNvPr id="57" name="TextBox 56">
            <a:extLst>
              <a:ext uri="{FF2B5EF4-FFF2-40B4-BE49-F238E27FC236}">
                <a16:creationId xmlns:a16="http://schemas.microsoft.com/office/drawing/2014/main" id="{C3C4BF5F-DAB1-3446-9B46-17D2CE25F08B}"/>
              </a:ext>
            </a:extLst>
          </p:cNvPr>
          <p:cNvSpPr txBox="1"/>
          <p:nvPr/>
        </p:nvSpPr>
        <p:spPr>
          <a:xfrm>
            <a:off x="5092334" y="5249162"/>
            <a:ext cx="2085071" cy="492443"/>
          </a:xfrm>
          <a:prstGeom prst="rect">
            <a:avLst/>
          </a:prstGeom>
          <a:noFill/>
        </p:spPr>
        <p:txBody>
          <a:bodyPr wrap="square" rtlCol="0">
            <a:spAutoFit/>
          </a:bodyPr>
          <a:lstStyle/>
          <a:p>
            <a:pPr algn="ctr"/>
            <a:r>
              <a:rPr lang="en-US" sz="2600" b="1" dirty="0"/>
              <a:t>Core</a:t>
            </a:r>
          </a:p>
        </p:txBody>
      </p:sp>
      <p:sp>
        <p:nvSpPr>
          <p:cNvPr id="58" name="TextBox 57">
            <a:extLst>
              <a:ext uri="{FF2B5EF4-FFF2-40B4-BE49-F238E27FC236}">
                <a16:creationId xmlns:a16="http://schemas.microsoft.com/office/drawing/2014/main" id="{12F22CC7-D7F6-4948-8EDE-451190F25577}"/>
              </a:ext>
            </a:extLst>
          </p:cNvPr>
          <p:cNvSpPr txBox="1"/>
          <p:nvPr/>
        </p:nvSpPr>
        <p:spPr>
          <a:xfrm>
            <a:off x="7547538" y="5261500"/>
            <a:ext cx="2085071" cy="892552"/>
          </a:xfrm>
          <a:prstGeom prst="rect">
            <a:avLst/>
          </a:prstGeom>
          <a:noFill/>
        </p:spPr>
        <p:txBody>
          <a:bodyPr wrap="square" rtlCol="0">
            <a:spAutoFit/>
          </a:bodyPr>
          <a:lstStyle/>
          <a:p>
            <a:pPr algn="ctr"/>
            <a:r>
              <a:rPr lang="en-US" sz="2600" b="1" dirty="0"/>
              <a:t>Payment</a:t>
            </a:r>
          </a:p>
          <a:p>
            <a:pPr algn="ctr"/>
            <a:r>
              <a:rPr lang="en-US" sz="2600" b="1" dirty="0"/>
              <a:t>(</a:t>
            </a:r>
            <a:r>
              <a:rPr lang="en-US" sz="2600" b="1" dirty="0" err="1"/>
              <a:t>Korba</a:t>
            </a:r>
            <a:r>
              <a:rPr lang="en-US" sz="2600" b="1" dirty="0"/>
              <a:t>)</a:t>
            </a:r>
          </a:p>
        </p:txBody>
      </p:sp>
      <p:cxnSp>
        <p:nvCxnSpPr>
          <p:cNvPr id="60" name="Elbow Connector 59">
            <a:extLst>
              <a:ext uri="{FF2B5EF4-FFF2-40B4-BE49-F238E27FC236}">
                <a16:creationId xmlns:a16="http://schemas.microsoft.com/office/drawing/2014/main" id="{D8D4BBCE-B54B-D348-88FF-706E9B5D3903}"/>
              </a:ext>
            </a:extLst>
          </p:cNvPr>
          <p:cNvCxnSpPr>
            <a:cxnSpLocks/>
            <a:stCxn id="41" idx="1"/>
            <a:endCxn id="21" idx="1"/>
          </p:cNvCxnSpPr>
          <p:nvPr/>
        </p:nvCxnSpPr>
        <p:spPr>
          <a:xfrm rot="10800000" flipH="1">
            <a:off x="2547399" y="2395013"/>
            <a:ext cx="414216" cy="3232074"/>
          </a:xfrm>
          <a:prstGeom prst="bentConnector3">
            <a:avLst>
              <a:gd name="adj1" fmla="val -96059"/>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 name="TextBox 1">
            <a:extLst>
              <a:ext uri="{FF2B5EF4-FFF2-40B4-BE49-F238E27FC236}">
                <a16:creationId xmlns:a16="http://schemas.microsoft.com/office/drawing/2014/main" id="{2D4DBDAF-3616-8C4F-BB39-C716FDAEA9E8}"/>
              </a:ext>
            </a:extLst>
          </p:cNvPr>
          <p:cNvSpPr txBox="1"/>
          <p:nvPr/>
        </p:nvSpPr>
        <p:spPr>
          <a:xfrm>
            <a:off x="8135292" y="2995814"/>
            <a:ext cx="321535" cy="642843"/>
          </a:xfrm>
          <a:prstGeom prst="rect">
            <a:avLst/>
          </a:prstGeom>
          <a:noFill/>
        </p:spPr>
        <p:txBody>
          <a:bodyPr wrap="square" rtlCol="0">
            <a:spAutoFit/>
          </a:bodyPr>
          <a:lstStyle/>
          <a:p>
            <a:endParaRPr lang="en-US" dirty="0"/>
          </a:p>
        </p:txBody>
      </p:sp>
      <p:sp>
        <p:nvSpPr>
          <p:cNvPr id="6" name="TextBox 5">
            <a:extLst>
              <a:ext uri="{FF2B5EF4-FFF2-40B4-BE49-F238E27FC236}">
                <a16:creationId xmlns:a16="http://schemas.microsoft.com/office/drawing/2014/main" id="{1EA96066-6FF8-054A-9C3E-456BCF677FBC}"/>
              </a:ext>
            </a:extLst>
          </p:cNvPr>
          <p:cNvSpPr txBox="1"/>
          <p:nvPr/>
        </p:nvSpPr>
        <p:spPr>
          <a:xfrm>
            <a:off x="2645868" y="2732395"/>
            <a:ext cx="321535" cy="642843"/>
          </a:xfrm>
          <a:prstGeom prst="rect">
            <a:avLst/>
          </a:prstGeom>
          <a:noFill/>
        </p:spPr>
        <p:txBody>
          <a:bodyPr wrap="square" rtlCol="0">
            <a:spAutoFit/>
          </a:bodyPr>
          <a:lstStyle/>
          <a:p>
            <a:endParaRPr lang="en-US" dirty="0"/>
          </a:p>
        </p:txBody>
      </p:sp>
      <p:sp>
        <p:nvSpPr>
          <p:cNvPr id="46" name="Title 1">
            <a:extLst>
              <a:ext uri="{FF2B5EF4-FFF2-40B4-BE49-F238E27FC236}">
                <a16:creationId xmlns:a16="http://schemas.microsoft.com/office/drawing/2014/main" id="{614C96D8-421A-B643-BF2A-B8427C3D9620}"/>
              </a:ext>
            </a:extLst>
          </p:cNvPr>
          <p:cNvSpPr>
            <a:spLocks noGrp="1"/>
          </p:cNvSpPr>
          <p:nvPr>
            <p:ph type="title"/>
          </p:nvPr>
        </p:nvSpPr>
        <p:spPr>
          <a:xfrm>
            <a:off x="315265" y="141010"/>
            <a:ext cx="11577910" cy="1325563"/>
          </a:xfrm>
        </p:spPr>
        <p:txBody>
          <a:bodyPr/>
          <a:lstStyle/>
          <a:p>
            <a:r>
              <a:rPr lang="en-US" dirty="0"/>
              <a:t>App Invite</a:t>
            </a:r>
          </a:p>
        </p:txBody>
      </p:sp>
    </p:spTree>
    <p:extLst>
      <p:ext uri="{BB962C8B-B14F-4D97-AF65-F5344CB8AC3E}">
        <p14:creationId xmlns:p14="http://schemas.microsoft.com/office/powerpoint/2010/main" val="4342161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0"/>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53"/>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2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4"/>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0"/>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54"/>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8"/>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28"/>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55"/>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45"/>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58"/>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42"/>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47"/>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57"/>
                                        </p:tgtEl>
                                        <p:attrNameLst>
                                          <p:attrName>style.visibility</p:attrName>
                                        </p:attrNameLst>
                                      </p:cBhvr>
                                      <p:to>
                                        <p:strVal val="visible"/>
                                      </p:to>
                                    </p:set>
                                  </p:childTnLst>
                                </p:cTn>
                              </p:par>
                              <p:par>
                                <p:cTn id="45" presetID="1" presetClass="entr" presetSubtype="0" fill="hold" grpId="0" nodeType="withEffect">
                                  <p:stCondLst>
                                    <p:cond delay="0"/>
                                  </p:stCondLst>
                                  <p:childTnLst>
                                    <p:set>
                                      <p:cBhvr>
                                        <p:cTn id="46" dur="1" fill="hold">
                                          <p:stCondLst>
                                            <p:cond delay="0"/>
                                          </p:stCondLst>
                                        </p:cTn>
                                        <p:tgtEl>
                                          <p:spTgt spid="43"/>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nodeType="clickEffect">
                                  <p:stCondLst>
                                    <p:cond delay="0"/>
                                  </p:stCondLst>
                                  <p:childTnLst>
                                    <p:set>
                                      <p:cBhvr>
                                        <p:cTn id="50" dur="1" fill="hold">
                                          <p:stCondLst>
                                            <p:cond delay="0"/>
                                          </p:stCondLst>
                                        </p:cTn>
                                        <p:tgtEl>
                                          <p:spTgt spid="49"/>
                                        </p:tgtEl>
                                        <p:attrNameLst>
                                          <p:attrName>style.visibility</p:attrName>
                                        </p:attrNameLst>
                                      </p:cBhvr>
                                      <p:to>
                                        <p:strVal val="visible"/>
                                      </p:to>
                                    </p:set>
                                  </p:childTnLst>
                                </p:cTn>
                              </p:par>
                              <p:par>
                                <p:cTn id="51" presetID="1" presetClass="entr" presetSubtype="0" fill="hold" grpId="0" nodeType="withEffect">
                                  <p:stCondLst>
                                    <p:cond delay="0"/>
                                  </p:stCondLst>
                                  <p:childTnLst>
                                    <p:set>
                                      <p:cBhvr>
                                        <p:cTn id="52" dur="1" fill="hold">
                                          <p:stCondLst>
                                            <p:cond delay="0"/>
                                          </p:stCondLst>
                                        </p:cTn>
                                        <p:tgtEl>
                                          <p:spTgt spid="41"/>
                                        </p:tgtEl>
                                        <p:attrNameLst>
                                          <p:attrName>style.visibility</p:attrName>
                                        </p:attrNameLst>
                                      </p:cBhvr>
                                      <p:to>
                                        <p:strVal val="visible"/>
                                      </p:to>
                                    </p:set>
                                  </p:childTnLst>
                                </p:cTn>
                              </p:par>
                              <p:par>
                                <p:cTn id="53" presetID="1" presetClass="entr" presetSubtype="0" fill="hold" grpId="0" nodeType="withEffect">
                                  <p:stCondLst>
                                    <p:cond delay="0"/>
                                  </p:stCondLst>
                                  <p:childTnLst>
                                    <p:set>
                                      <p:cBhvr>
                                        <p:cTn id="54" dur="1" fill="hold">
                                          <p:stCondLst>
                                            <p:cond delay="0"/>
                                          </p:stCondLst>
                                        </p:cTn>
                                        <p:tgtEl>
                                          <p:spTgt spid="56"/>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nodeType="clickEffect">
                                  <p:stCondLst>
                                    <p:cond delay="0"/>
                                  </p:stCondLst>
                                  <p:childTnLst>
                                    <p:set>
                                      <p:cBhvr>
                                        <p:cTn id="58" dur="1" fill="hold">
                                          <p:stCondLst>
                                            <p:cond delay="0"/>
                                          </p:stCondLst>
                                        </p:cTn>
                                        <p:tgtEl>
                                          <p:spTgt spid="6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animBg="1"/>
      <p:bldP spid="28" grpId="0" animBg="1"/>
      <p:bldP spid="30" grpId="0" animBg="1"/>
      <p:bldP spid="41" grpId="0" animBg="1"/>
      <p:bldP spid="42" grpId="0" animBg="1"/>
      <p:bldP spid="43" grpId="0" animBg="1"/>
      <p:bldP spid="53" grpId="0"/>
      <p:bldP spid="54" grpId="0"/>
      <p:bldP spid="55" grpId="0"/>
      <p:bldP spid="56" grpId="0"/>
      <p:bldP spid="57" grpId="0"/>
      <p:bldP spid="58"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3DC118-1715-044B-A4EB-ECF85C4DC62E}"/>
              </a:ext>
            </a:extLst>
          </p:cNvPr>
          <p:cNvSpPr>
            <a:spLocks noGrp="1"/>
          </p:cNvSpPr>
          <p:nvPr>
            <p:ph type="title"/>
          </p:nvPr>
        </p:nvSpPr>
        <p:spPr/>
        <p:txBody>
          <a:bodyPr/>
          <a:lstStyle/>
          <a:p>
            <a:r>
              <a:rPr lang="en-US" dirty="0"/>
              <a:t>A generalizable system</a:t>
            </a:r>
          </a:p>
        </p:txBody>
      </p:sp>
      <p:sp>
        <p:nvSpPr>
          <p:cNvPr id="3" name="Content Placeholder 2">
            <a:extLst>
              <a:ext uri="{FF2B5EF4-FFF2-40B4-BE49-F238E27FC236}">
                <a16:creationId xmlns:a16="http://schemas.microsoft.com/office/drawing/2014/main" id="{B0743EDE-D8BD-FE48-9C08-72830379D64D}"/>
              </a:ext>
            </a:extLst>
          </p:cNvPr>
          <p:cNvSpPr>
            <a:spLocks noGrp="1"/>
          </p:cNvSpPr>
          <p:nvPr>
            <p:ph idx="1"/>
          </p:nvPr>
        </p:nvSpPr>
        <p:spPr>
          <a:xfrm>
            <a:off x="315264" y="1616450"/>
            <a:ext cx="5252779" cy="4584137"/>
          </a:xfrm>
        </p:spPr>
        <p:txBody>
          <a:bodyPr>
            <a:normAutofit/>
          </a:bodyPr>
          <a:lstStyle/>
          <a:p>
            <a:r>
              <a:rPr lang="en-US" dirty="0"/>
              <a:t>OINK logic is shareable and reusable</a:t>
            </a:r>
          </a:p>
          <a:p>
            <a:r>
              <a:rPr lang="en-US" dirty="0"/>
              <a:t>Functions as a Service are helpful</a:t>
            </a:r>
          </a:p>
          <a:p>
            <a:pPr lvl="1"/>
            <a:r>
              <a:rPr lang="en-US" dirty="0"/>
              <a:t>Short running functions in a cloud runtime</a:t>
            </a:r>
          </a:p>
          <a:p>
            <a:pPr lvl="1"/>
            <a:r>
              <a:rPr lang="en-US" dirty="0"/>
              <a:t>Don’t need to manage much… </a:t>
            </a:r>
          </a:p>
          <a:p>
            <a:pPr lvl="1"/>
            <a:r>
              <a:rPr lang="en-US" dirty="0"/>
              <a:t>Arbitrarily scalable</a:t>
            </a:r>
          </a:p>
          <a:p>
            <a:pPr lvl="1"/>
            <a:r>
              <a:rPr lang="en-US" dirty="0"/>
              <a:t>A number of popular commercial providers </a:t>
            </a:r>
          </a:p>
          <a:p>
            <a:pPr marL="457200" lvl="1" indent="0">
              <a:buNone/>
            </a:pPr>
            <a:endParaRPr lang="en-US" dirty="0"/>
          </a:p>
          <a:p>
            <a:pPr lvl="1"/>
            <a:endParaRPr lang="en-US" dirty="0"/>
          </a:p>
        </p:txBody>
      </p:sp>
      <p:sp>
        <p:nvSpPr>
          <p:cNvPr id="4" name="Slide Number Placeholder 3">
            <a:extLst>
              <a:ext uri="{FF2B5EF4-FFF2-40B4-BE49-F238E27FC236}">
                <a16:creationId xmlns:a16="http://schemas.microsoft.com/office/drawing/2014/main" id="{D130F7A7-BF57-AB44-A9C2-0AB18F2D5D4B}"/>
              </a:ext>
            </a:extLst>
          </p:cNvPr>
          <p:cNvSpPr>
            <a:spLocks noGrp="1"/>
          </p:cNvSpPr>
          <p:nvPr>
            <p:ph type="sldNum" sz="quarter" idx="12"/>
          </p:nvPr>
        </p:nvSpPr>
        <p:spPr/>
        <p:txBody>
          <a:bodyPr/>
          <a:lstStyle/>
          <a:p>
            <a:fld id="{A3A8CF9A-89C2-404D-8827-D018C76B10DE}" type="slidenum">
              <a:rPr lang="en-US" smtClean="0"/>
              <a:t>12</a:t>
            </a:fld>
            <a:endParaRPr lang="en-US"/>
          </a:p>
        </p:txBody>
      </p:sp>
      <p:grpSp>
        <p:nvGrpSpPr>
          <p:cNvPr id="42" name="Group 41">
            <a:extLst>
              <a:ext uri="{FF2B5EF4-FFF2-40B4-BE49-F238E27FC236}">
                <a16:creationId xmlns:a16="http://schemas.microsoft.com/office/drawing/2014/main" id="{74293F0B-EE57-514B-AA90-EBFCA80A6384}"/>
              </a:ext>
            </a:extLst>
          </p:cNvPr>
          <p:cNvGrpSpPr/>
          <p:nvPr/>
        </p:nvGrpSpPr>
        <p:grpSpPr>
          <a:xfrm>
            <a:off x="6400800" y="1578906"/>
            <a:ext cx="5256335" cy="3700188"/>
            <a:chOff x="2547399" y="819846"/>
            <a:chExt cx="7099132" cy="4997421"/>
          </a:xfrm>
        </p:grpSpPr>
        <p:grpSp>
          <p:nvGrpSpPr>
            <p:cNvPr id="43" name="Group 42">
              <a:extLst>
                <a:ext uri="{FF2B5EF4-FFF2-40B4-BE49-F238E27FC236}">
                  <a16:creationId xmlns:a16="http://schemas.microsoft.com/office/drawing/2014/main" id="{4795E6AC-8A37-7C49-B790-2ADB859407EE}"/>
                </a:ext>
              </a:extLst>
            </p:cNvPr>
            <p:cNvGrpSpPr/>
            <p:nvPr/>
          </p:nvGrpSpPr>
          <p:grpSpPr>
            <a:xfrm>
              <a:off x="2961616" y="819846"/>
              <a:ext cx="1321172" cy="1554807"/>
              <a:chOff x="4313713" y="1473609"/>
              <a:chExt cx="1208314" cy="1421991"/>
            </a:xfrm>
          </p:grpSpPr>
          <p:sp>
            <p:nvSpPr>
              <p:cNvPr id="76" name="Rectangle 75">
                <a:extLst>
                  <a:ext uri="{FF2B5EF4-FFF2-40B4-BE49-F238E27FC236}">
                    <a16:creationId xmlns:a16="http://schemas.microsoft.com/office/drawing/2014/main" id="{0FEE408D-558C-A24A-ADBF-042BE94409C5}"/>
                  </a:ext>
                </a:extLst>
              </p:cNvPr>
              <p:cNvSpPr/>
              <p:nvPr/>
            </p:nvSpPr>
            <p:spPr>
              <a:xfrm>
                <a:off x="4313713" y="2062976"/>
                <a:ext cx="1208314" cy="832624"/>
              </a:xfrm>
              <a:prstGeom prst="rect">
                <a:avLst/>
              </a:prstGeom>
              <a:blipFill>
                <a:blip r:embed="rId3"/>
                <a:tile tx="0" ty="0" sx="100000" sy="100000" flip="none" algn="tl"/>
              </a:blip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7" name="Rectangle 76">
                <a:extLst>
                  <a:ext uri="{FF2B5EF4-FFF2-40B4-BE49-F238E27FC236}">
                    <a16:creationId xmlns:a16="http://schemas.microsoft.com/office/drawing/2014/main" id="{FF52D0C7-DAAE-634A-BBA6-81079385DA51}"/>
                  </a:ext>
                </a:extLst>
              </p:cNvPr>
              <p:cNvSpPr/>
              <p:nvPr/>
            </p:nvSpPr>
            <p:spPr>
              <a:xfrm>
                <a:off x="4514969" y="2303500"/>
                <a:ext cx="818406" cy="589808"/>
              </a:xfrm>
              <a:prstGeom prst="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8" name="Rectangle 77">
                <a:extLst>
                  <a:ext uri="{FF2B5EF4-FFF2-40B4-BE49-F238E27FC236}">
                    <a16:creationId xmlns:a16="http://schemas.microsoft.com/office/drawing/2014/main" id="{F5C882FE-C796-A84A-89D6-3D56CA46D89C}"/>
                  </a:ext>
                </a:extLst>
              </p:cNvPr>
              <p:cNvSpPr/>
              <p:nvPr/>
            </p:nvSpPr>
            <p:spPr>
              <a:xfrm>
                <a:off x="4483511" y="2250736"/>
                <a:ext cx="919316" cy="249382"/>
              </a:xfrm>
              <a:prstGeom prst="rect">
                <a:avLst/>
              </a:prstGeom>
              <a:blipFill>
                <a:blip r:embed="rId3"/>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9" name="Oval 78">
                <a:extLst>
                  <a:ext uri="{FF2B5EF4-FFF2-40B4-BE49-F238E27FC236}">
                    <a16:creationId xmlns:a16="http://schemas.microsoft.com/office/drawing/2014/main" id="{2F3A08A7-5A4E-1941-8D79-9A1EFE4FBFDB}"/>
                  </a:ext>
                </a:extLst>
              </p:cNvPr>
              <p:cNvSpPr/>
              <p:nvPr/>
            </p:nvSpPr>
            <p:spPr>
              <a:xfrm>
                <a:off x="4456128" y="1473609"/>
                <a:ext cx="926275" cy="926275"/>
              </a:xfrm>
              <a:prstGeom prst="ellipse">
                <a:avLst/>
              </a:prstGeom>
              <a:solidFill>
                <a:schemeClr val="accent1">
                  <a:lumMod val="40000"/>
                  <a:lumOff val="60000"/>
                </a:schemeClr>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4" name="Rectangle 43">
              <a:extLst>
                <a:ext uri="{FF2B5EF4-FFF2-40B4-BE49-F238E27FC236}">
                  <a16:creationId xmlns:a16="http://schemas.microsoft.com/office/drawing/2014/main" id="{89D3AA41-46FC-1548-B5AB-840D82B3FB27}"/>
                </a:ext>
              </a:extLst>
            </p:cNvPr>
            <p:cNvSpPr/>
            <p:nvPr/>
          </p:nvSpPr>
          <p:spPr>
            <a:xfrm>
              <a:off x="2547402" y="2737487"/>
              <a:ext cx="2149604" cy="1331472"/>
            </a:xfrm>
            <a:prstGeom prst="rect">
              <a:avLst/>
            </a:prstGeom>
            <a:solidFill>
              <a:schemeClr val="accent4">
                <a:lumMod val="40000"/>
                <a:lumOff val="60000"/>
              </a:schemeClr>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Rectangle 44">
              <a:extLst>
                <a:ext uri="{FF2B5EF4-FFF2-40B4-BE49-F238E27FC236}">
                  <a16:creationId xmlns:a16="http://schemas.microsoft.com/office/drawing/2014/main" id="{ED05580A-01C6-3F4E-AA7A-EE61A84681AC}"/>
                </a:ext>
              </a:extLst>
            </p:cNvPr>
            <p:cNvSpPr/>
            <p:nvPr/>
          </p:nvSpPr>
          <p:spPr>
            <a:xfrm>
              <a:off x="7496927" y="2731457"/>
              <a:ext cx="2149604" cy="1331472"/>
            </a:xfrm>
            <a:prstGeom prst="rect">
              <a:avLst/>
            </a:prstGeom>
            <a:solidFill>
              <a:schemeClr val="bg1">
                <a:lumMod val="75000"/>
              </a:schemeClr>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Rectangle 45">
              <a:extLst>
                <a:ext uri="{FF2B5EF4-FFF2-40B4-BE49-F238E27FC236}">
                  <a16:creationId xmlns:a16="http://schemas.microsoft.com/office/drawing/2014/main" id="{1A7663EE-02D7-6445-99C9-284619B2A8B8}"/>
                </a:ext>
              </a:extLst>
            </p:cNvPr>
            <p:cNvSpPr/>
            <p:nvPr/>
          </p:nvSpPr>
          <p:spPr>
            <a:xfrm>
              <a:off x="5022164" y="2734473"/>
              <a:ext cx="2149604" cy="1331472"/>
            </a:xfrm>
            <a:prstGeom prst="rect">
              <a:avLst/>
            </a:prstGeom>
            <a:solidFill>
              <a:schemeClr val="accent2">
                <a:lumMod val="75000"/>
              </a:schemeClr>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7" name="Straight Arrow Connector 46">
              <a:extLst>
                <a:ext uri="{FF2B5EF4-FFF2-40B4-BE49-F238E27FC236}">
                  <a16:creationId xmlns:a16="http://schemas.microsoft.com/office/drawing/2014/main" id="{E5639D47-63FE-3D42-8459-4731FE364D89}"/>
                </a:ext>
              </a:extLst>
            </p:cNvPr>
            <p:cNvCxnSpPr>
              <a:cxnSpLocks/>
              <a:stCxn id="44" idx="3"/>
              <a:endCxn id="46" idx="1"/>
            </p:cNvCxnSpPr>
            <p:nvPr/>
          </p:nvCxnSpPr>
          <p:spPr>
            <a:xfrm flipV="1">
              <a:off x="4697006" y="3400209"/>
              <a:ext cx="325158" cy="3014"/>
            </a:xfrm>
            <a:prstGeom prst="straightConnector1">
              <a:avLst/>
            </a:prstGeom>
            <a:ln w="57150">
              <a:solidFill>
                <a:schemeClr val="tx1"/>
              </a:solidFill>
              <a:tailEnd type="triangle"/>
            </a:ln>
          </p:spPr>
          <p:style>
            <a:lnRef idx="1">
              <a:schemeClr val="dk1"/>
            </a:lnRef>
            <a:fillRef idx="0">
              <a:schemeClr val="dk1"/>
            </a:fillRef>
            <a:effectRef idx="0">
              <a:schemeClr val="dk1"/>
            </a:effectRef>
            <a:fontRef idx="minor">
              <a:schemeClr val="tx1"/>
            </a:fontRef>
          </p:style>
        </p:cxnSp>
        <p:cxnSp>
          <p:nvCxnSpPr>
            <p:cNvPr id="48" name="Straight Arrow Connector 47">
              <a:extLst>
                <a:ext uri="{FF2B5EF4-FFF2-40B4-BE49-F238E27FC236}">
                  <a16:creationId xmlns:a16="http://schemas.microsoft.com/office/drawing/2014/main" id="{1786E424-373C-A94F-B4E4-67111E356D7C}"/>
                </a:ext>
              </a:extLst>
            </p:cNvPr>
            <p:cNvCxnSpPr>
              <a:cxnSpLocks/>
              <a:stCxn id="46" idx="3"/>
              <a:endCxn id="45" idx="1"/>
            </p:cNvCxnSpPr>
            <p:nvPr/>
          </p:nvCxnSpPr>
          <p:spPr>
            <a:xfrm flipV="1">
              <a:off x="7171769" y="3397195"/>
              <a:ext cx="325158" cy="3014"/>
            </a:xfrm>
            <a:prstGeom prst="straightConnector1">
              <a:avLst/>
            </a:prstGeom>
            <a:ln w="57150">
              <a:solidFill>
                <a:schemeClr val="tx1"/>
              </a:solidFill>
              <a:tailEnd type="triangle"/>
            </a:ln>
          </p:spPr>
          <p:style>
            <a:lnRef idx="1">
              <a:schemeClr val="dk1"/>
            </a:lnRef>
            <a:fillRef idx="0">
              <a:schemeClr val="dk1"/>
            </a:fillRef>
            <a:effectRef idx="0">
              <a:schemeClr val="dk1"/>
            </a:effectRef>
            <a:fontRef idx="minor">
              <a:schemeClr val="tx1"/>
            </a:fontRef>
          </p:style>
        </p:cxnSp>
        <p:cxnSp>
          <p:nvCxnSpPr>
            <p:cNvPr id="49" name="Straight Arrow Connector 48">
              <a:extLst>
                <a:ext uri="{FF2B5EF4-FFF2-40B4-BE49-F238E27FC236}">
                  <a16:creationId xmlns:a16="http://schemas.microsoft.com/office/drawing/2014/main" id="{99EF07B8-49DE-9341-8B4E-1839365E7DF0}"/>
                </a:ext>
              </a:extLst>
            </p:cNvPr>
            <p:cNvCxnSpPr>
              <a:cxnSpLocks/>
              <a:stCxn id="77" idx="2"/>
              <a:endCxn id="44" idx="0"/>
            </p:cNvCxnSpPr>
            <p:nvPr/>
          </p:nvCxnSpPr>
          <p:spPr>
            <a:xfrm flipH="1">
              <a:off x="3622204" y="2372147"/>
              <a:ext cx="6891" cy="365339"/>
            </a:xfrm>
            <a:prstGeom prst="straightConnector1">
              <a:avLst/>
            </a:prstGeom>
            <a:ln w="38100">
              <a:solidFill>
                <a:schemeClr val="tx1"/>
              </a:solidFill>
              <a:tailEnd type="triangle"/>
            </a:ln>
          </p:spPr>
          <p:style>
            <a:lnRef idx="1">
              <a:schemeClr val="dk1"/>
            </a:lnRef>
            <a:fillRef idx="0">
              <a:schemeClr val="dk1"/>
            </a:fillRef>
            <a:effectRef idx="0">
              <a:schemeClr val="dk1"/>
            </a:effectRef>
            <a:fontRef idx="minor">
              <a:schemeClr val="tx1"/>
            </a:fontRef>
          </p:style>
        </p:cxnSp>
        <p:sp>
          <p:nvSpPr>
            <p:cNvPr id="50" name="Rectangle 49">
              <a:extLst>
                <a:ext uri="{FF2B5EF4-FFF2-40B4-BE49-F238E27FC236}">
                  <a16:creationId xmlns:a16="http://schemas.microsoft.com/office/drawing/2014/main" id="{07598BE2-3064-8D45-8307-5E14DEDE6A5F}"/>
                </a:ext>
              </a:extLst>
            </p:cNvPr>
            <p:cNvSpPr/>
            <p:nvPr/>
          </p:nvSpPr>
          <p:spPr>
            <a:xfrm>
              <a:off x="2547402" y="4485795"/>
              <a:ext cx="2149604" cy="1331472"/>
            </a:xfrm>
            <a:prstGeom prst="rect">
              <a:avLst/>
            </a:prstGeom>
            <a:solidFill>
              <a:schemeClr val="accent4">
                <a:lumMod val="40000"/>
                <a:lumOff val="60000"/>
              </a:schemeClr>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ectangle 50">
              <a:extLst>
                <a:ext uri="{FF2B5EF4-FFF2-40B4-BE49-F238E27FC236}">
                  <a16:creationId xmlns:a16="http://schemas.microsoft.com/office/drawing/2014/main" id="{B7F2E8DF-145C-5946-9BE9-8FA6FE966B06}"/>
                </a:ext>
              </a:extLst>
            </p:cNvPr>
            <p:cNvSpPr/>
            <p:nvPr/>
          </p:nvSpPr>
          <p:spPr>
            <a:xfrm>
              <a:off x="7496927" y="4479767"/>
              <a:ext cx="2149604" cy="1331472"/>
            </a:xfrm>
            <a:prstGeom prst="rect">
              <a:avLst/>
            </a:prstGeom>
            <a:solidFill>
              <a:schemeClr val="accent6"/>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ectangle 51">
              <a:extLst>
                <a:ext uri="{FF2B5EF4-FFF2-40B4-BE49-F238E27FC236}">
                  <a16:creationId xmlns:a16="http://schemas.microsoft.com/office/drawing/2014/main" id="{8EA27A60-EB90-824C-BD5B-233D56FDDA5E}"/>
                </a:ext>
              </a:extLst>
            </p:cNvPr>
            <p:cNvSpPr/>
            <p:nvPr/>
          </p:nvSpPr>
          <p:spPr>
            <a:xfrm>
              <a:off x="5022164" y="4482781"/>
              <a:ext cx="2149604" cy="1331472"/>
            </a:xfrm>
            <a:prstGeom prst="rect">
              <a:avLst/>
            </a:prstGeom>
            <a:solidFill>
              <a:schemeClr val="bg1">
                <a:lumMod val="75000"/>
              </a:schemeClr>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54" name="Straight Arrow Connector 53">
              <a:extLst>
                <a:ext uri="{FF2B5EF4-FFF2-40B4-BE49-F238E27FC236}">
                  <a16:creationId xmlns:a16="http://schemas.microsoft.com/office/drawing/2014/main" id="{2FC335F4-3504-D441-B3A6-177854547B4C}"/>
                </a:ext>
              </a:extLst>
            </p:cNvPr>
            <p:cNvCxnSpPr>
              <a:cxnSpLocks/>
              <a:stCxn id="45" idx="2"/>
              <a:endCxn id="51" idx="0"/>
            </p:cNvCxnSpPr>
            <p:nvPr/>
          </p:nvCxnSpPr>
          <p:spPr>
            <a:xfrm>
              <a:off x="8571729" y="4062929"/>
              <a:ext cx="0" cy="416837"/>
            </a:xfrm>
            <a:prstGeom prst="straightConnector1">
              <a:avLst/>
            </a:prstGeom>
            <a:ln w="44450">
              <a:solidFill>
                <a:schemeClr val="tx1"/>
              </a:solidFill>
              <a:tailEnd type="triangle"/>
            </a:ln>
          </p:spPr>
          <p:style>
            <a:lnRef idx="1">
              <a:schemeClr val="dk1"/>
            </a:lnRef>
            <a:fillRef idx="0">
              <a:schemeClr val="dk1"/>
            </a:fillRef>
            <a:effectRef idx="0">
              <a:schemeClr val="dk1"/>
            </a:effectRef>
            <a:fontRef idx="minor">
              <a:schemeClr val="tx1"/>
            </a:fontRef>
          </p:style>
        </p:cxnSp>
        <p:cxnSp>
          <p:nvCxnSpPr>
            <p:cNvPr id="55" name="Straight Arrow Connector 54">
              <a:extLst>
                <a:ext uri="{FF2B5EF4-FFF2-40B4-BE49-F238E27FC236}">
                  <a16:creationId xmlns:a16="http://schemas.microsoft.com/office/drawing/2014/main" id="{5B9E051C-9471-8747-AEB1-CDECE85FF0DE}"/>
                </a:ext>
              </a:extLst>
            </p:cNvPr>
            <p:cNvCxnSpPr>
              <a:cxnSpLocks/>
              <a:stCxn id="51" idx="1"/>
              <a:endCxn id="52" idx="3"/>
            </p:cNvCxnSpPr>
            <p:nvPr/>
          </p:nvCxnSpPr>
          <p:spPr>
            <a:xfrm flipH="1">
              <a:off x="7171769" y="5145503"/>
              <a:ext cx="325158" cy="3014"/>
            </a:xfrm>
            <a:prstGeom prst="straightConnector1">
              <a:avLst/>
            </a:prstGeom>
            <a:ln w="57150">
              <a:solidFill>
                <a:schemeClr val="tx1"/>
              </a:solidFill>
              <a:tailEnd type="triangle"/>
            </a:ln>
          </p:spPr>
          <p:style>
            <a:lnRef idx="1">
              <a:schemeClr val="dk1"/>
            </a:lnRef>
            <a:fillRef idx="0">
              <a:schemeClr val="dk1"/>
            </a:fillRef>
            <a:effectRef idx="0">
              <a:schemeClr val="dk1"/>
            </a:effectRef>
            <a:fontRef idx="minor">
              <a:schemeClr val="tx1"/>
            </a:fontRef>
          </p:style>
        </p:cxnSp>
        <p:cxnSp>
          <p:nvCxnSpPr>
            <p:cNvPr id="56" name="Straight Arrow Connector 55">
              <a:extLst>
                <a:ext uri="{FF2B5EF4-FFF2-40B4-BE49-F238E27FC236}">
                  <a16:creationId xmlns:a16="http://schemas.microsoft.com/office/drawing/2014/main" id="{B1C9C4EE-BA3A-CE4C-8E39-91ED2C51742A}"/>
                </a:ext>
              </a:extLst>
            </p:cNvPr>
            <p:cNvCxnSpPr>
              <a:cxnSpLocks/>
              <a:stCxn id="52" idx="1"/>
              <a:endCxn id="50" idx="3"/>
            </p:cNvCxnSpPr>
            <p:nvPr/>
          </p:nvCxnSpPr>
          <p:spPr>
            <a:xfrm flipH="1">
              <a:off x="4697006" y="5148517"/>
              <a:ext cx="325158" cy="3014"/>
            </a:xfrm>
            <a:prstGeom prst="straightConnector1">
              <a:avLst/>
            </a:prstGeom>
            <a:ln w="57150">
              <a:solidFill>
                <a:schemeClr val="tx1"/>
              </a:solidFill>
              <a:tailEnd type="triangle"/>
            </a:ln>
          </p:spPr>
          <p:style>
            <a:lnRef idx="1">
              <a:schemeClr val="dk1"/>
            </a:lnRef>
            <a:fillRef idx="0">
              <a:schemeClr val="dk1"/>
            </a:fillRef>
            <a:effectRef idx="0">
              <a:schemeClr val="dk1"/>
            </a:effectRef>
            <a:fontRef idx="minor">
              <a:schemeClr val="tx1"/>
            </a:fontRef>
          </p:style>
        </p:cxnSp>
        <p:sp>
          <p:nvSpPr>
            <p:cNvPr id="57" name="TextBox 56">
              <a:extLst>
                <a:ext uri="{FF2B5EF4-FFF2-40B4-BE49-F238E27FC236}">
                  <a16:creationId xmlns:a16="http://schemas.microsoft.com/office/drawing/2014/main" id="{02DE649D-E02C-3743-A3AF-FD80B2F9BF1C}"/>
                </a:ext>
              </a:extLst>
            </p:cNvPr>
            <p:cNvSpPr txBox="1"/>
            <p:nvPr/>
          </p:nvSpPr>
          <p:spPr>
            <a:xfrm>
              <a:off x="2563101" y="3003148"/>
              <a:ext cx="2097410" cy="665086"/>
            </a:xfrm>
            <a:prstGeom prst="rect">
              <a:avLst/>
            </a:prstGeom>
            <a:noFill/>
          </p:spPr>
          <p:txBody>
            <a:bodyPr wrap="square" rtlCol="0">
              <a:spAutoFit/>
            </a:bodyPr>
            <a:lstStyle/>
            <a:p>
              <a:pPr algn="ctr"/>
              <a:r>
                <a:rPr lang="en-US" sz="2600" b="1" dirty="0"/>
                <a:t>Stimuli</a:t>
              </a:r>
            </a:p>
          </p:txBody>
        </p:sp>
        <p:sp>
          <p:nvSpPr>
            <p:cNvPr id="58" name="TextBox 57">
              <a:extLst>
                <a:ext uri="{FF2B5EF4-FFF2-40B4-BE49-F238E27FC236}">
                  <a16:creationId xmlns:a16="http://schemas.microsoft.com/office/drawing/2014/main" id="{2A9D017C-4C3D-7548-AAA7-8F31E6A6E6FB}"/>
                </a:ext>
              </a:extLst>
            </p:cNvPr>
            <p:cNvSpPr txBox="1"/>
            <p:nvPr/>
          </p:nvSpPr>
          <p:spPr>
            <a:xfrm>
              <a:off x="5024474" y="2779377"/>
              <a:ext cx="2177605" cy="1205468"/>
            </a:xfrm>
            <a:prstGeom prst="rect">
              <a:avLst/>
            </a:prstGeom>
            <a:noFill/>
          </p:spPr>
          <p:txBody>
            <a:bodyPr wrap="square" rtlCol="0">
              <a:spAutoFit/>
            </a:bodyPr>
            <a:lstStyle/>
            <a:p>
              <a:pPr algn="ctr"/>
              <a:r>
                <a:rPr lang="en-US" sz="2600" b="1" dirty="0"/>
                <a:t>Fraud</a:t>
              </a:r>
            </a:p>
            <a:p>
              <a:pPr algn="ctr"/>
              <a:r>
                <a:rPr lang="en-US" sz="2600" b="1" dirty="0"/>
                <a:t>Detection</a:t>
              </a:r>
            </a:p>
          </p:txBody>
        </p:sp>
        <p:sp>
          <p:nvSpPr>
            <p:cNvPr id="59" name="TextBox 58">
              <a:extLst>
                <a:ext uri="{FF2B5EF4-FFF2-40B4-BE49-F238E27FC236}">
                  <a16:creationId xmlns:a16="http://schemas.microsoft.com/office/drawing/2014/main" id="{CB76EB66-6173-0D4E-A2CE-0B782F4E9D1A}"/>
                </a:ext>
              </a:extLst>
            </p:cNvPr>
            <p:cNvSpPr txBox="1"/>
            <p:nvPr/>
          </p:nvSpPr>
          <p:spPr>
            <a:xfrm>
              <a:off x="7491140" y="3041072"/>
              <a:ext cx="2085071" cy="665086"/>
            </a:xfrm>
            <a:prstGeom prst="rect">
              <a:avLst/>
            </a:prstGeom>
            <a:noFill/>
          </p:spPr>
          <p:txBody>
            <a:bodyPr wrap="square" rtlCol="0">
              <a:spAutoFit/>
            </a:bodyPr>
            <a:lstStyle/>
            <a:p>
              <a:pPr algn="ctr"/>
              <a:r>
                <a:rPr lang="en-US" sz="2600" b="1" dirty="0"/>
                <a:t>Core</a:t>
              </a:r>
            </a:p>
          </p:txBody>
        </p:sp>
        <p:sp>
          <p:nvSpPr>
            <p:cNvPr id="60" name="TextBox 59">
              <a:extLst>
                <a:ext uri="{FF2B5EF4-FFF2-40B4-BE49-F238E27FC236}">
                  <a16:creationId xmlns:a16="http://schemas.microsoft.com/office/drawing/2014/main" id="{502F5D41-0817-3A49-9296-7DCB6B3B94BB}"/>
                </a:ext>
              </a:extLst>
            </p:cNvPr>
            <p:cNvSpPr txBox="1"/>
            <p:nvPr/>
          </p:nvSpPr>
          <p:spPr>
            <a:xfrm>
              <a:off x="2581608" y="4773607"/>
              <a:ext cx="2152931" cy="665086"/>
            </a:xfrm>
            <a:prstGeom prst="rect">
              <a:avLst/>
            </a:prstGeom>
            <a:noFill/>
          </p:spPr>
          <p:txBody>
            <a:bodyPr wrap="square" rtlCol="0">
              <a:spAutoFit/>
            </a:bodyPr>
            <a:lstStyle/>
            <a:p>
              <a:pPr algn="ctr"/>
              <a:r>
                <a:rPr lang="en-US" sz="2600" b="1" dirty="0"/>
                <a:t>Stimuli</a:t>
              </a:r>
            </a:p>
          </p:txBody>
        </p:sp>
        <p:sp>
          <p:nvSpPr>
            <p:cNvPr id="61" name="TextBox 60">
              <a:extLst>
                <a:ext uri="{FF2B5EF4-FFF2-40B4-BE49-F238E27FC236}">
                  <a16:creationId xmlns:a16="http://schemas.microsoft.com/office/drawing/2014/main" id="{CB7AC0BC-9A24-584F-A7BC-F18C72350F19}"/>
                </a:ext>
              </a:extLst>
            </p:cNvPr>
            <p:cNvSpPr txBox="1"/>
            <p:nvPr/>
          </p:nvSpPr>
          <p:spPr>
            <a:xfrm>
              <a:off x="5218238" y="4773606"/>
              <a:ext cx="1749311" cy="665086"/>
            </a:xfrm>
            <a:prstGeom prst="rect">
              <a:avLst/>
            </a:prstGeom>
            <a:noFill/>
          </p:spPr>
          <p:txBody>
            <a:bodyPr wrap="square" rtlCol="0">
              <a:spAutoFit/>
            </a:bodyPr>
            <a:lstStyle/>
            <a:p>
              <a:pPr algn="ctr"/>
              <a:r>
                <a:rPr lang="en-US" sz="2600" b="1" dirty="0"/>
                <a:t>Core</a:t>
              </a:r>
            </a:p>
          </p:txBody>
        </p:sp>
        <p:sp>
          <p:nvSpPr>
            <p:cNvPr id="62" name="TextBox 61">
              <a:extLst>
                <a:ext uri="{FF2B5EF4-FFF2-40B4-BE49-F238E27FC236}">
                  <a16:creationId xmlns:a16="http://schemas.microsoft.com/office/drawing/2014/main" id="{FF56977D-A9AD-D545-99BE-B2F2AA1ACB5D}"/>
                </a:ext>
              </a:extLst>
            </p:cNvPr>
            <p:cNvSpPr txBox="1"/>
            <p:nvPr/>
          </p:nvSpPr>
          <p:spPr>
            <a:xfrm>
              <a:off x="7547538" y="4785946"/>
              <a:ext cx="2085071" cy="492443"/>
            </a:xfrm>
            <a:prstGeom prst="rect">
              <a:avLst/>
            </a:prstGeom>
            <a:noFill/>
          </p:spPr>
          <p:txBody>
            <a:bodyPr wrap="square" rtlCol="0">
              <a:spAutoFit/>
            </a:bodyPr>
            <a:lstStyle/>
            <a:p>
              <a:pPr algn="ctr"/>
              <a:r>
                <a:rPr lang="en-US" sz="2600" b="1" dirty="0"/>
                <a:t>Payment</a:t>
              </a:r>
            </a:p>
          </p:txBody>
        </p:sp>
        <p:cxnSp>
          <p:nvCxnSpPr>
            <p:cNvPr id="63" name="Elbow Connector 62">
              <a:extLst>
                <a:ext uri="{FF2B5EF4-FFF2-40B4-BE49-F238E27FC236}">
                  <a16:creationId xmlns:a16="http://schemas.microsoft.com/office/drawing/2014/main" id="{6D60C025-7DE4-D243-A109-7EE373F4C553}"/>
                </a:ext>
              </a:extLst>
            </p:cNvPr>
            <p:cNvCxnSpPr>
              <a:cxnSpLocks/>
              <a:stCxn id="50" idx="1"/>
              <a:endCxn id="76" idx="1"/>
            </p:cNvCxnSpPr>
            <p:nvPr/>
          </p:nvCxnSpPr>
          <p:spPr>
            <a:xfrm rot="10800000" flipH="1">
              <a:off x="2547399" y="1919459"/>
              <a:ext cx="414216" cy="3232074"/>
            </a:xfrm>
            <a:prstGeom prst="bentConnector3">
              <a:avLst>
                <a:gd name="adj1" fmla="val -96059"/>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65" name="Rectangle 64">
              <a:extLst>
                <a:ext uri="{FF2B5EF4-FFF2-40B4-BE49-F238E27FC236}">
                  <a16:creationId xmlns:a16="http://schemas.microsoft.com/office/drawing/2014/main" id="{43B8D8EF-6D8B-EC44-97F7-E099BAAB9F7C}"/>
                </a:ext>
              </a:extLst>
            </p:cNvPr>
            <p:cNvSpPr/>
            <p:nvPr/>
          </p:nvSpPr>
          <p:spPr>
            <a:xfrm>
              <a:off x="5005569" y="1103062"/>
              <a:ext cx="2149603" cy="1331472"/>
            </a:xfrm>
            <a:prstGeom prst="rect">
              <a:avLst/>
            </a:prstGeom>
            <a:solidFill>
              <a:srgbClr val="FF0000">
                <a:alpha val="76863"/>
              </a:srgbClr>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6" name="TextBox 65">
              <a:extLst>
                <a:ext uri="{FF2B5EF4-FFF2-40B4-BE49-F238E27FC236}">
                  <a16:creationId xmlns:a16="http://schemas.microsoft.com/office/drawing/2014/main" id="{9639C2CB-FBEF-5E4D-98E8-7818A7D5C3FD}"/>
                </a:ext>
              </a:extLst>
            </p:cNvPr>
            <p:cNvSpPr txBox="1"/>
            <p:nvPr/>
          </p:nvSpPr>
          <p:spPr>
            <a:xfrm>
              <a:off x="4999782" y="1513581"/>
              <a:ext cx="2085071" cy="492442"/>
            </a:xfrm>
            <a:prstGeom prst="rect">
              <a:avLst/>
            </a:prstGeom>
            <a:noFill/>
          </p:spPr>
          <p:txBody>
            <a:bodyPr wrap="square" rtlCol="0">
              <a:spAutoFit/>
            </a:bodyPr>
            <a:lstStyle/>
            <a:p>
              <a:pPr algn="ctr"/>
              <a:r>
                <a:rPr lang="en-US" sz="2600" b="1" dirty="0"/>
                <a:t>Alarm</a:t>
              </a:r>
            </a:p>
          </p:txBody>
        </p:sp>
        <p:sp>
          <p:nvSpPr>
            <p:cNvPr id="74" name="TextBox 73">
              <a:extLst>
                <a:ext uri="{FF2B5EF4-FFF2-40B4-BE49-F238E27FC236}">
                  <a16:creationId xmlns:a16="http://schemas.microsoft.com/office/drawing/2014/main" id="{A7EE3AFD-5352-D94B-8630-005C12C64D10}"/>
                </a:ext>
              </a:extLst>
            </p:cNvPr>
            <p:cNvSpPr txBox="1"/>
            <p:nvPr/>
          </p:nvSpPr>
          <p:spPr>
            <a:xfrm>
              <a:off x="8135292" y="2520260"/>
              <a:ext cx="321535" cy="642843"/>
            </a:xfrm>
            <a:prstGeom prst="rect">
              <a:avLst/>
            </a:prstGeom>
            <a:noFill/>
          </p:spPr>
          <p:txBody>
            <a:bodyPr wrap="square" rtlCol="0">
              <a:spAutoFit/>
            </a:bodyPr>
            <a:lstStyle/>
            <a:p>
              <a:endParaRPr lang="en-US" dirty="0"/>
            </a:p>
          </p:txBody>
        </p:sp>
        <p:sp>
          <p:nvSpPr>
            <p:cNvPr id="75" name="TextBox 74">
              <a:extLst>
                <a:ext uri="{FF2B5EF4-FFF2-40B4-BE49-F238E27FC236}">
                  <a16:creationId xmlns:a16="http://schemas.microsoft.com/office/drawing/2014/main" id="{32B94D14-446E-7F4C-8B77-CA17B69834C3}"/>
                </a:ext>
              </a:extLst>
            </p:cNvPr>
            <p:cNvSpPr txBox="1"/>
            <p:nvPr/>
          </p:nvSpPr>
          <p:spPr>
            <a:xfrm>
              <a:off x="2645868" y="2256841"/>
              <a:ext cx="321535" cy="642843"/>
            </a:xfrm>
            <a:prstGeom prst="rect">
              <a:avLst/>
            </a:prstGeom>
            <a:noFill/>
          </p:spPr>
          <p:txBody>
            <a:bodyPr wrap="square" rtlCol="0">
              <a:spAutoFit/>
            </a:bodyPr>
            <a:lstStyle/>
            <a:p>
              <a:endParaRPr lang="en-US" dirty="0"/>
            </a:p>
          </p:txBody>
        </p:sp>
      </p:grpSp>
    </p:spTree>
    <p:extLst>
      <p:ext uri="{BB962C8B-B14F-4D97-AF65-F5344CB8AC3E}">
        <p14:creationId xmlns:p14="http://schemas.microsoft.com/office/powerpoint/2010/main" val="10806954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1"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1"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par>
                                <p:cTn id="11" presetID="1" presetClass="entr" presetSubtype="0" fill="hold" grpId="1"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par>
                                <p:cTn id="13" presetID="1" presetClass="entr" presetSubtype="0" fill="hold" grpId="1"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par>
                                <p:cTn id="15" presetID="1" presetClass="entr" presetSubtype="0" fill="hold" grpId="1" nodeType="with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par>
                                <p:cTn id="17" presetID="1" presetClass="entr" presetSubtype="0" fill="hold" grpId="1" nodeType="with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1"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C8CBA0-DAE7-1049-ACEE-172554892C5A}"/>
              </a:ext>
            </a:extLst>
          </p:cNvPr>
          <p:cNvSpPr>
            <a:spLocks noGrp="1"/>
          </p:cNvSpPr>
          <p:nvPr>
            <p:ph type="title"/>
          </p:nvPr>
        </p:nvSpPr>
        <p:spPr/>
        <p:txBody>
          <a:bodyPr/>
          <a:lstStyle/>
          <a:p>
            <a:r>
              <a:rPr lang="en-US" dirty="0"/>
              <a:t>Deployment management</a:t>
            </a:r>
          </a:p>
        </p:txBody>
      </p:sp>
      <p:sp>
        <p:nvSpPr>
          <p:cNvPr id="4" name="Slide Number Placeholder 3">
            <a:extLst>
              <a:ext uri="{FF2B5EF4-FFF2-40B4-BE49-F238E27FC236}">
                <a16:creationId xmlns:a16="http://schemas.microsoft.com/office/drawing/2014/main" id="{B49D7F58-6DC9-054E-A569-090A0F81F7CD}"/>
              </a:ext>
            </a:extLst>
          </p:cNvPr>
          <p:cNvSpPr>
            <a:spLocks noGrp="1"/>
          </p:cNvSpPr>
          <p:nvPr>
            <p:ph type="sldNum" sz="quarter" idx="12"/>
          </p:nvPr>
        </p:nvSpPr>
        <p:spPr/>
        <p:txBody>
          <a:bodyPr/>
          <a:lstStyle/>
          <a:p>
            <a:fld id="{A3A8CF9A-89C2-404D-8827-D018C76B10DE}" type="slidenum">
              <a:rPr lang="en-US" smtClean="0"/>
              <a:t>13</a:t>
            </a:fld>
            <a:endParaRPr lang="en-US"/>
          </a:p>
        </p:txBody>
      </p:sp>
      <p:pic>
        <p:nvPicPr>
          <p:cNvPr id="6" name="Picture 5">
            <a:extLst>
              <a:ext uri="{FF2B5EF4-FFF2-40B4-BE49-F238E27FC236}">
                <a16:creationId xmlns:a16="http://schemas.microsoft.com/office/drawing/2014/main" id="{15D404AD-4B3F-734C-8AFC-008863E4AC13}"/>
              </a:ext>
            </a:extLst>
          </p:cNvPr>
          <p:cNvPicPr>
            <a:picLocks noChangeAspect="1"/>
          </p:cNvPicPr>
          <p:nvPr/>
        </p:nvPicPr>
        <p:blipFill>
          <a:blip r:embed="rId3"/>
          <a:stretch>
            <a:fillRect/>
          </a:stretch>
        </p:blipFill>
        <p:spPr>
          <a:xfrm>
            <a:off x="1828800" y="1600201"/>
            <a:ext cx="8991600" cy="5257800"/>
          </a:xfrm>
          <a:prstGeom prst="rect">
            <a:avLst/>
          </a:prstGeom>
        </p:spPr>
      </p:pic>
    </p:spTree>
    <p:extLst>
      <p:ext uri="{BB962C8B-B14F-4D97-AF65-F5344CB8AC3E}">
        <p14:creationId xmlns:p14="http://schemas.microsoft.com/office/powerpoint/2010/main" val="228428240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C8CBA0-DAE7-1049-ACEE-172554892C5A}"/>
              </a:ext>
            </a:extLst>
          </p:cNvPr>
          <p:cNvSpPr>
            <a:spLocks noGrp="1"/>
          </p:cNvSpPr>
          <p:nvPr>
            <p:ph type="title"/>
          </p:nvPr>
        </p:nvSpPr>
        <p:spPr/>
        <p:txBody>
          <a:bodyPr/>
          <a:lstStyle/>
          <a:p>
            <a:r>
              <a:rPr lang="en-US" dirty="0"/>
              <a:t>What we are releasing today</a:t>
            </a:r>
          </a:p>
        </p:txBody>
      </p:sp>
      <p:sp>
        <p:nvSpPr>
          <p:cNvPr id="3" name="Content Placeholder 2">
            <a:extLst>
              <a:ext uri="{FF2B5EF4-FFF2-40B4-BE49-F238E27FC236}">
                <a16:creationId xmlns:a16="http://schemas.microsoft.com/office/drawing/2014/main" id="{11B75591-5BE3-B246-A180-65D00CEDDF87}"/>
              </a:ext>
            </a:extLst>
          </p:cNvPr>
          <p:cNvSpPr>
            <a:spLocks noGrp="1"/>
          </p:cNvSpPr>
          <p:nvPr>
            <p:ph idx="1"/>
          </p:nvPr>
        </p:nvSpPr>
        <p:spPr/>
        <p:txBody>
          <a:bodyPr/>
          <a:lstStyle/>
          <a:p>
            <a:r>
              <a:rPr lang="en-US" dirty="0"/>
              <a:t>A application-specific implementation of OINK that supports our current experiment</a:t>
            </a:r>
          </a:p>
          <a:p>
            <a:r>
              <a:rPr lang="en-US" dirty="0"/>
              <a:t>A solicitation for new incentive schemes</a:t>
            </a:r>
          </a:p>
          <a:p>
            <a:pPr lvl="1"/>
            <a:r>
              <a:rPr lang="en-US" dirty="0"/>
              <a:t>What key idioms are we missing?</a:t>
            </a:r>
          </a:p>
          <a:p>
            <a:pPr lvl="1"/>
            <a:r>
              <a:rPr lang="en-US" dirty="0"/>
              <a:t>Can we support your study?</a:t>
            </a:r>
          </a:p>
          <a:p>
            <a:endParaRPr lang="en-US" dirty="0"/>
          </a:p>
          <a:p>
            <a:endParaRPr lang="en-US" dirty="0"/>
          </a:p>
          <a:p>
            <a:endParaRPr lang="en-US" dirty="0"/>
          </a:p>
        </p:txBody>
      </p:sp>
      <p:sp>
        <p:nvSpPr>
          <p:cNvPr id="4" name="Slide Number Placeholder 3">
            <a:extLst>
              <a:ext uri="{FF2B5EF4-FFF2-40B4-BE49-F238E27FC236}">
                <a16:creationId xmlns:a16="http://schemas.microsoft.com/office/drawing/2014/main" id="{B49D7F58-6DC9-054E-A569-090A0F81F7CD}"/>
              </a:ext>
            </a:extLst>
          </p:cNvPr>
          <p:cNvSpPr>
            <a:spLocks noGrp="1"/>
          </p:cNvSpPr>
          <p:nvPr>
            <p:ph type="sldNum" sz="quarter" idx="12"/>
          </p:nvPr>
        </p:nvSpPr>
        <p:spPr/>
        <p:txBody>
          <a:bodyPr/>
          <a:lstStyle/>
          <a:p>
            <a:fld id="{A3A8CF9A-89C2-404D-8827-D018C76B10DE}" type="slidenum">
              <a:rPr lang="en-US" smtClean="0"/>
              <a:t>14</a:t>
            </a:fld>
            <a:endParaRPr lang="en-US"/>
          </a:p>
        </p:txBody>
      </p:sp>
      <p:sp>
        <p:nvSpPr>
          <p:cNvPr id="5" name="TextBox 4">
            <a:extLst>
              <a:ext uri="{FF2B5EF4-FFF2-40B4-BE49-F238E27FC236}">
                <a16:creationId xmlns:a16="http://schemas.microsoft.com/office/drawing/2014/main" id="{873D814B-FAB2-4C48-88A2-BDBDF3AC1C53}"/>
              </a:ext>
            </a:extLst>
          </p:cNvPr>
          <p:cNvSpPr txBox="1"/>
          <p:nvPr/>
        </p:nvSpPr>
        <p:spPr>
          <a:xfrm>
            <a:off x="3429000" y="4918384"/>
            <a:ext cx="5844933" cy="646331"/>
          </a:xfrm>
          <a:prstGeom prst="rect">
            <a:avLst/>
          </a:prstGeom>
          <a:noFill/>
        </p:spPr>
        <p:txBody>
          <a:bodyPr wrap="none" rtlCol="0">
            <a:spAutoFit/>
          </a:bodyPr>
          <a:lstStyle/>
          <a:p>
            <a:r>
              <a:rPr lang="en-US" sz="3600" dirty="0"/>
              <a:t>https://</a:t>
            </a:r>
            <a:r>
              <a:rPr lang="en-US" sz="3600" dirty="0" err="1"/>
              <a:t>openincentivekit.com</a:t>
            </a:r>
            <a:r>
              <a:rPr lang="en-US" sz="3600" dirty="0"/>
              <a:t>/</a:t>
            </a:r>
          </a:p>
        </p:txBody>
      </p:sp>
    </p:spTree>
    <p:extLst>
      <p:ext uri="{BB962C8B-B14F-4D97-AF65-F5344CB8AC3E}">
        <p14:creationId xmlns:p14="http://schemas.microsoft.com/office/powerpoint/2010/main" val="3798987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5"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C8CBA0-DAE7-1049-ACEE-172554892C5A}"/>
              </a:ext>
            </a:extLst>
          </p:cNvPr>
          <p:cNvSpPr>
            <a:spLocks noGrp="1"/>
          </p:cNvSpPr>
          <p:nvPr>
            <p:ph type="title"/>
          </p:nvPr>
        </p:nvSpPr>
        <p:spPr/>
        <p:txBody>
          <a:bodyPr/>
          <a:lstStyle/>
          <a:p>
            <a:r>
              <a:rPr lang="en-US" dirty="0"/>
              <a:t>Works in progress</a:t>
            </a:r>
          </a:p>
        </p:txBody>
      </p:sp>
      <p:sp>
        <p:nvSpPr>
          <p:cNvPr id="3" name="Content Placeholder 2">
            <a:extLst>
              <a:ext uri="{FF2B5EF4-FFF2-40B4-BE49-F238E27FC236}">
                <a16:creationId xmlns:a16="http://schemas.microsoft.com/office/drawing/2014/main" id="{11B75591-5BE3-B246-A180-65D00CEDDF87}"/>
              </a:ext>
            </a:extLst>
          </p:cNvPr>
          <p:cNvSpPr>
            <a:spLocks noGrp="1"/>
          </p:cNvSpPr>
          <p:nvPr>
            <p:ph idx="1"/>
          </p:nvPr>
        </p:nvSpPr>
        <p:spPr/>
        <p:txBody>
          <a:bodyPr/>
          <a:lstStyle/>
          <a:p>
            <a:r>
              <a:rPr lang="en-US" dirty="0"/>
              <a:t>Open source project</a:t>
            </a:r>
          </a:p>
          <a:p>
            <a:pPr lvl="1"/>
            <a:r>
              <a:rPr lang="en-US" dirty="0"/>
              <a:t>Clear path for function contribution and incorporation</a:t>
            </a:r>
          </a:p>
          <a:p>
            <a:r>
              <a:rPr lang="en-US" dirty="0"/>
              <a:t>Auto-generation UI</a:t>
            </a:r>
          </a:p>
          <a:p>
            <a:r>
              <a:rPr lang="en-US" dirty="0"/>
              <a:t>Plain text generated descriptions</a:t>
            </a:r>
          </a:p>
          <a:p>
            <a:endParaRPr lang="en-US" dirty="0"/>
          </a:p>
          <a:p>
            <a:endParaRPr lang="en-US" dirty="0"/>
          </a:p>
        </p:txBody>
      </p:sp>
      <p:sp>
        <p:nvSpPr>
          <p:cNvPr id="4" name="Slide Number Placeholder 3">
            <a:extLst>
              <a:ext uri="{FF2B5EF4-FFF2-40B4-BE49-F238E27FC236}">
                <a16:creationId xmlns:a16="http://schemas.microsoft.com/office/drawing/2014/main" id="{B49D7F58-6DC9-054E-A569-090A0F81F7CD}"/>
              </a:ext>
            </a:extLst>
          </p:cNvPr>
          <p:cNvSpPr>
            <a:spLocks noGrp="1"/>
          </p:cNvSpPr>
          <p:nvPr>
            <p:ph type="sldNum" sz="quarter" idx="12"/>
          </p:nvPr>
        </p:nvSpPr>
        <p:spPr/>
        <p:txBody>
          <a:bodyPr/>
          <a:lstStyle/>
          <a:p>
            <a:fld id="{A3A8CF9A-89C2-404D-8827-D018C76B10DE}" type="slidenum">
              <a:rPr lang="en-US" smtClean="0"/>
              <a:t>15</a:t>
            </a:fld>
            <a:endParaRPr lang="en-US"/>
          </a:p>
        </p:txBody>
      </p:sp>
    </p:spTree>
    <p:extLst>
      <p:ext uri="{BB962C8B-B14F-4D97-AF65-F5344CB8AC3E}">
        <p14:creationId xmlns:p14="http://schemas.microsoft.com/office/powerpoint/2010/main" val="120995856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C8CBA0-DAE7-1049-ACEE-172554892C5A}"/>
              </a:ext>
            </a:extLst>
          </p:cNvPr>
          <p:cNvSpPr>
            <a:spLocks noGrp="1"/>
          </p:cNvSpPr>
          <p:nvPr>
            <p:ph type="title"/>
          </p:nvPr>
        </p:nvSpPr>
        <p:spPr/>
        <p:txBody>
          <a:bodyPr/>
          <a:lstStyle/>
          <a:p>
            <a:r>
              <a:rPr lang="en-US" dirty="0"/>
              <a:t>Closing thoughts</a:t>
            </a:r>
          </a:p>
        </p:txBody>
      </p:sp>
      <p:sp>
        <p:nvSpPr>
          <p:cNvPr id="3" name="Content Placeholder 2">
            <a:extLst>
              <a:ext uri="{FF2B5EF4-FFF2-40B4-BE49-F238E27FC236}">
                <a16:creationId xmlns:a16="http://schemas.microsoft.com/office/drawing/2014/main" id="{11B75591-5BE3-B246-A180-65D00CEDDF87}"/>
              </a:ext>
            </a:extLst>
          </p:cNvPr>
          <p:cNvSpPr>
            <a:spLocks noGrp="1"/>
          </p:cNvSpPr>
          <p:nvPr>
            <p:ph idx="1"/>
          </p:nvPr>
        </p:nvSpPr>
        <p:spPr/>
        <p:txBody>
          <a:bodyPr/>
          <a:lstStyle/>
          <a:p>
            <a:endParaRPr lang="en-US" dirty="0"/>
          </a:p>
          <a:p>
            <a:endParaRPr lang="en-US" dirty="0"/>
          </a:p>
        </p:txBody>
      </p:sp>
      <p:sp>
        <p:nvSpPr>
          <p:cNvPr id="4" name="Slide Number Placeholder 3">
            <a:extLst>
              <a:ext uri="{FF2B5EF4-FFF2-40B4-BE49-F238E27FC236}">
                <a16:creationId xmlns:a16="http://schemas.microsoft.com/office/drawing/2014/main" id="{B49D7F58-6DC9-054E-A569-090A0F81F7CD}"/>
              </a:ext>
            </a:extLst>
          </p:cNvPr>
          <p:cNvSpPr>
            <a:spLocks noGrp="1"/>
          </p:cNvSpPr>
          <p:nvPr>
            <p:ph type="sldNum" sz="quarter" idx="12"/>
          </p:nvPr>
        </p:nvSpPr>
        <p:spPr/>
        <p:txBody>
          <a:bodyPr/>
          <a:lstStyle/>
          <a:p>
            <a:fld id="{A3A8CF9A-89C2-404D-8827-D018C76B10DE}" type="slidenum">
              <a:rPr lang="en-US" smtClean="0"/>
              <a:t>16</a:t>
            </a:fld>
            <a:endParaRPr lang="en-US"/>
          </a:p>
        </p:txBody>
      </p:sp>
      <p:sp>
        <p:nvSpPr>
          <p:cNvPr id="5" name="Content Placeholder 2">
            <a:extLst>
              <a:ext uri="{FF2B5EF4-FFF2-40B4-BE49-F238E27FC236}">
                <a16:creationId xmlns:a16="http://schemas.microsoft.com/office/drawing/2014/main" id="{656045C9-265E-4740-A97C-C5EF8508151E}"/>
              </a:ext>
            </a:extLst>
          </p:cNvPr>
          <p:cNvSpPr txBox="1">
            <a:spLocks/>
          </p:cNvSpPr>
          <p:nvPr/>
        </p:nvSpPr>
        <p:spPr>
          <a:xfrm>
            <a:off x="467664" y="1768850"/>
            <a:ext cx="11577911" cy="4584137"/>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t>OINK is the first work to generate scalable and auditable incentive systems</a:t>
            </a:r>
          </a:p>
          <a:p>
            <a:r>
              <a:rPr lang="en-US" dirty="0"/>
              <a:t>The vocabulary we propose could help with reporting and comparing incentive systems in the literature </a:t>
            </a:r>
          </a:p>
          <a:p>
            <a:r>
              <a:rPr lang="en-US" dirty="0"/>
              <a:t>OINK is designed for non-coders</a:t>
            </a:r>
          </a:p>
          <a:p>
            <a:r>
              <a:rPr lang="en-US" dirty="0"/>
              <a:t>We are aiming for a community of users and contributors</a:t>
            </a:r>
          </a:p>
          <a:p>
            <a:endParaRPr lang="en-US" dirty="0"/>
          </a:p>
          <a:p>
            <a:endParaRPr lang="en-US" dirty="0"/>
          </a:p>
        </p:txBody>
      </p:sp>
    </p:spTree>
    <p:extLst>
      <p:ext uri="{BB962C8B-B14F-4D97-AF65-F5344CB8AC3E}">
        <p14:creationId xmlns:p14="http://schemas.microsoft.com/office/powerpoint/2010/main" val="22557265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1B2857-0EB5-AB4C-AB1D-1686D393F7EA}"/>
              </a:ext>
            </a:extLst>
          </p:cNvPr>
          <p:cNvSpPr>
            <a:spLocks noGrp="1"/>
          </p:cNvSpPr>
          <p:nvPr>
            <p:ph type="title"/>
          </p:nvPr>
        </p:nvSpPr>
        <p:spPr/>
        <p:txBody>
          <a:bodyPr/>
          <a:lstStyle/>
          <a:p>
            <a:r>
              <a:rPr lang="en-US" b="1" dirty="0"/>
              <a:t>Thanks!</a:t>
            </a:r>
          </a:p>
        </p:txBody>
      </p:sp>
      <p:sp>
        <p:nvSpPr>
          <p:cNvPr id="4" name="Slide Number Placeholder 3">
            <a:extLst>
              <a:ext uri="{FF2B5EF4-FFF2-40B4-BE49-F238E27FC236}">
                <a16:creationId xmlns:a16="http://schemas.microsoft.com/office/drawing/2014/main" id="{3C092D0A-E913-2F41-9159-13D0145F04E7}"/>
              </a:ext>
            </a:extLst>
          </p:cNvPr>
          <p:cNvSpPr>
            <a:spLocks noGrp="1"/>
          </p:cNvSpPr>
          <p:nvPr>
            <p:ph type="sldNum" sz="quarter" idx="12"/>
          </p:nvPr>
        </p:nvSpPr>
        <p:spPr/>
        <p:txBody>
          <a:bodyPr/>
          <a:lstStyle/>
          <a:p>
            <a:fld id="{A3A8CF9A-89C2-404D-8827-D018C76B10DE}" type="slidenum">
              <a:rPr lang="en-US" smtClean="0"/>
              <a:t>17</a:t>
            </a:fld>
            <a:endParaRPr lang="en-US"/>
          </a:p>
        </p:txBody>
      </p:sp>
      <p:sp>
        <p:nvSpPr>
          <p:cNvPr id="5" name="Subtitle 2">
            <a:extLst>
              <a:ext uri="{FF2B5EF4-FFF2-40B4-BE49-F238E27FC236}">
                <a16:creationId xmlns:a16="http://schemas.microsoft.com/office/drawing/2014/main" id="{C88AAE04-7E39-F540-A60F-AF9167828D5C}"/>
              </a:ext>
            </a:extLst>
          </p:cNvPr>
          <p:cNvSpPr txBox="1">
            <a:spLocks/>
          </p:cNvSpPr>
          <p:nvPr/>
        </p:nvSpPr>
        <p:spPr>
          <a:xfrm>
            <a:off x="1426409" y="4526017"/>
            <a:ext cx="10134219" cy="1239893"/>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b="1" dirty="0"/>
              <a:t>Noah Klugman</a:t>
            </a:r>
            <a:r>
              <a:rPr lang="en-US" baseline="30000" dirty="0"/>
              <a:t>†</a:t>
            </a:r>
            <a:r>
              <a:rPr lang="en-US" dirty="0"/>
              <a:t>, Santiago Correa</a:t>
            </a:r>
            <a:r>
              <a:rPr lang="en-US" baseline="30000" dirty="0"/>
              <a:t>*</a:t>
            </a:r>
            <a:r>
              <a:rPr lang="en-US" dirty="0"/>
              <a:t>, Pat </a:t>
            </a:r>
            <a:r>
              <a:rPr lang="en-US" dirty="0" err="1"/>
              <a:t>Pannuto</a:t>
            </a:r>
            <a:r>
              <a:rPr lang="en-US" baseline="30000" dirty="0"/>
              <a:t>†</a:t>
            </a:r>
            <a:r>
              <a:rPr lang="en-US" dirty="0"/>
              <a:t>, Matthew </a:t>
            </a:r>
            <a:r>
              <a:rPr lang="en-US" dirty="0" err="1"/>
              <a:t>Podolsky</a:t>
            </a:r>
            <a:r>
              <a:rPr lang="en-US" baseline="30000" dirty="0"/>
              <a:t>†</a:t>
            </a:r>
            <a:r>
              <a:rPr lang="en-US" dirty="0"/>
              <a:t>, Jay Taneja</a:t>
            </a:r>
            <a:r>
              <a:rPr lang="en-US" baseline="30000" dirty="0"/>
              <a:t>*</a:t>
            </a:r>
            <a:r>
              <a:rPr lang="en-US" dirty="0"/>
              <a:t>, and Prabal Dutta</a:t>
            </a:r>
            <a:r>
              <a:rPr lang="en-US" baseline="30000" dirty="0"/>
              <a:t>†</a:t>
            </a:r>
            <a:endParaRPr lang="en-US" dirty="0"/>
          </a:p>
          <a:p>
            <a:endParaRPr lang="en-US" dirty="0"/>
          </a:p>
        </p:txBody>
      </p:sp>
      <p:sp>
        <p:nvSpPr>
          <p:cNvPr id="6" name="TextBox 5">
            <a:extLst>
              <a:ext uri="{FF2B5EF4-FFF2-40B4-BE49-F238E27FC236}">
                <a16:creationId xmlns:a16="http://schemas.microsoft.com/office/drawing/2014/main" id="{AE64B122-6B5C-3C46-94A0-066C56C7BEDE}"/>
              </a:ext>
            </a:extLst>
          </p:cNvPr>
          <p:cNvSpPr txBox="1"/>
          <p:nvPr/>
        </p:nvSpPr>
        <p:spPr>
          <a:xfrm>
            <a:off x="4528565" y="5463348"/>
            <a:ext cx="294942" cy="523220"/>
          </a:xfrm>
          <a:prstGeom prst="rect">
            <a:avLst/>
          </a:prstGeom>
          <a:noFill/>
        </p:spPr>
        <p:txBody>
          <a:bodyPr wrap="square" rtlCol="0">
            <a:spAutoFit/>
          </a:bodyPr>
          <a:lstStyle/>
          <a:p>
            <a:r>
              <a:rPr lang="en-US" sz="2800" baseline="30000" dirty="0"/>
              <a:t>†</a:t>
            </a:r>
            <a:endParaRPr lang="en-US" sz="2800" dirty="0"/>
          </a:p>
        </p:txBody>
      </p:sp>
      <p:sp>
        <p:nvSpPr>
          <p:cNvPr id="7" name="TextBox 6">
            <a:extLst>
              <a:ext uri="{FF2B5EF4-FFF2-40B4-BE49-F238E27FC236}">
                <a16:creationId xmlns:a16="http://schemas.microsoft.com/office/drawing/2014/main" id="{E1A06D61-0071-BD4E-9487-25EA66B5798C}"/>
              </a:ext>
            </a:extLst>
          </p:cNvPr>
          <p:cNvSpPr txBox="1"/>
          <p:nvPr/>
        </p:nvSpPr>
        <p:spPr>
          <a:xfrm>
            <a:off x="6264730" y="5527989"/>
            <a:ext cx="294942" cy="523220"/>
          </a:xfrm>
          <a:prstGeom prst="rect">
            <a:avLst/>
          </a:prstGeom>
          <a:noFill/>
        </p:spPr>
        <p:txBody>
          <a:bodyPr wrap="square" rtlCol="0">
            <a:spAutoFit/>
          </a:bodyPr>
          <a:lstStyle/>
          <a:p>
            <a:r>
              <a:rPr lang="en-US" sz="2800" baseline="30000" dirty="0"/>
              <a:t>*</a:t>
            </a:r>
            <a:endParaRPr lang="en-US" sz="2800" dirty="0"/>
          </a:p>
        </p:txBody>
      </p:sp>
      <p:pic>
        <p:nvPicPr>
          <p:cNvPr id="9" name="Picture 2" descr="Image result for umass amherst logo">
            <a:extLst>
              <a:ext uri="{FF2B5EF4-FFF2-40B4-BE49-F238E27FC236}">
                <a16:creationId xmlns:a16="http://schemas.microsoft.com/office/drawing/2014/main" id="{890E6144-36F1-BE40-8B0F-3E2EDAC289F5}"/>
              </a:ext>
            </a:extLst>
          </p:cNvPr>
          <p:cNvPicPr>
            <a:picLocks noChangeAspect="1" noChangeArrowheads="1"/>
          </p:cNvPicPr>
          <p:nvPr/>
        </p:nvPicPr>
        <p:blipFill>
          <a:blip r:embed="rId3" cstate="print">
            <a:extLst>
              <a:ext uri="{28A0092B-C50C-407E-A947-70E740481C1C}">
                <a14:useLocalDpi xmlns:a14="http://schemas.microsoft.com/office/drawing/2010/main"/>
              </a:ext>
            </a:extLst>
          </a:blip>
          <a:srcRect/>
          <a:stretch>
            <a:fillRect/>
          </a:stretch>
        </p:blipFill>
        <p:spPr bwMode="auto">
          <a:xfrm>
            <a:off x="6484337" y="5645865"/>
            <a:ext cx="1023219" cy="1045735"/>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4" descr="Image result for uc berkeley logo">
            <a:extLst>
              <a:ext uri="{FF2B5EF4-FFF2-40B4-BE49-F238E27FC236}">
                <a16:creationId xmlns:a16="http://schemas.microsoft.com/office/drawing/2014/main" id="{7ECD8A5D-2764-8D4A-9006-B7C8267B1FD8}"/>
              </a:ext>
            </a:extLst>
          </p:cNvPr>
          <p:cNvPicPr>
            <a:picLocks noChangeAspect="1" noChangeArrowheads="1"/>
          </p:cNvPicPr>
          <p:nvPr/>
        </p:nvPicPr>
        <p:blipFill>
          <a:blip r:embed="rId4" cstate="print">
            <a:extLst>
              <a:ext uri="{28A0092B-C50C-407E-A947-70E740481C1C}">
                <a14:useLocalDpi xmlns:a14="http://schemas.microsoft.com/office/drawing/2010/main"/>
              </a:ext>
            </a:extLst>
          </a:blip>
          <a:srcRect/>
          <a:stretch>
            <a:fillRect/>
          </a:stretch>
        </p:blipFill>
        <p:spPr bwMode="auto">
          <a:xfrm>
            <a:off x="4791944" y="5645866"/>
            <a:ext cx="1045735" cy="1045735"/>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10">
            <a:extLst>
              <a:ext uri="{FF2B5EF4-FFF2-40B4-BE49-F238E27FC236}">
                <a16:creationId xmlns:a16="http://schemas.microsoft.com/office/drawing/2014/main" id="{A2BDF574-5F90-EC47-B2C3-2B73A957EB9E}"/>
              </a:ext>
            </a:extLst>
          </p:cNvPr>
          <p:cNvPicPr>
            <a:picLocks noChangeAspect="1"/>
          </p:cNvPicPr>
          <p:nvPr/>
        </p:nvPicPr>
        <p:blipFill>
          <a:blip r:embed="rId5"/>
          <a:stretch>
            <a:fillRect/>
          </a:stretch>
        </p:blipFill>
        <p:spPr>
          <a:xfrm>
            <a:off x="4313464" y="1155701"/>
            <a:ext cx="3695700" cy="1346200"/>
          </a:xfrm>
          <a:prstGeom prst="rect">
            <a:avLst/>
          </a:prstGeom>
        </p:spPr>
      </p:pic>
      <p:sp>
        <p:nvSpPr>
          <p:cNvPr id="12" name="TextBox 11">
            <a:extLst>
              <a:ext uri="{FF2B5EF4-FFF2-40B4-BE49-F238E27FC236}">
                <a16:creationId xmlns:a16="http://schemas.microsoft.com/office/drawing/2014/main" id="{8FE1D7C9-3875-F74F-B85B-765F3F79AD2B}"/>
              </a:ext>
            </a:extLst>
          </p:cNvPr>
          <p:cNvSpPr txBox="1"/>
          <p:nvPr/>
        </p:nvSpPr>
        <p:spPr>
          <a:xfrm>
            <a:off x="3249386" y="2432957"/>
            <a:ext cx="5844933" cy="646331"/>
          </a:xfrm>
          <a:prstGeom prst="rect">
            <a:avLst/>
          </a:prstGeom>
          <a:noFill/>
        </p:spPr>
        <p:txBody>
          <a:bodyPr wrap="none" rtlCol="0">
            <a:spAutoFit/>
          </a:bodyPr>
          <a:lstStyle/>
          <a:p>
            <a:r>
              <a:rPr lang="en-US" sz="3600" dirty="0"/>
              <a:t>https://</a:t>
            </a:r>
            <a:r>
              <a:rPr lang="en-US" sz="3600" dirty="0" err="1"/>
              <a:t>openincentivekit.com</a:t>
            </a:r>
            <a:r>
              <a:rPr lang="en-US" sz="3600" dirty="0"/>
              <a:t>/</a:t>
            </a:r>
          </a:p>
        </p:txBody>
      </p:sp>
      <p:sp>
        <p:nvSpPr>
          <p:cNvPr id="14" name="Right Arrow 13">
            <a:extLst>
              <a:ext uri="{FF2B5EF4-FFF2-40B4-BE49-F238E27FC236}">
                <a16:creationId xmlns:a16="http://schemas.microsoft.com/office/drawing/2014/main" id="{A8CF749B-BA35-AD4D-832F-3536685ADD6A}"/>
              </a:ext>
            </a:extLst>
          </p:cNvPr>
          <p:cNvSpPr/>
          <p:nvPr/>
        </p:nvSpPr>
        <p:spPr>
          <a:xfrm rot="9350716">
            <a:off x="8997043" y="2204356"/>
            <a:ext cx="1306286" cy="555172"/>
          </a:xfrm>
          <a:prstGeom prst="rightArrow">
            <a:avLst/>
          </a:prstGeom>
          <a:solidFill>
            <a:srgbClr val="FF0000"/>
          </a:solidFill>
          <a:ln w="317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ight Arrow 15">
            <a:extLst>
              <a:ext uri="{FF2B5EF4-FFF2-40B4-BE49-F238E27FC236}">
                <a16:creationId xmlns:a16="http://schemas.microsoft.com/office/drawing/2014/main" id="{1612FBCE-0651-8B4D-A6EB-3F8A36E86332}"/>
              </a:ext>
            </a:extLst>
          </p:cNvPr>
          <p:cNvSpPr/>
          <p:nvPr/>
        </p:nvSpPr>
        <p:spPr>
          <a:xfrm rot="1749813">
            <a:off x="1883229" y="2193469"/>
            <a:ext cx="1306286" cy="555172"/>
          </a:xfrm>
          <a:prstGeom prst="rightArrow">
            <a:avLst/>
          </a:prstGeom>
          <a:solidFill>
            <a:srgbClr val="FF0000"/>
          </a:solidFill>
          <a:ln w="317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5406228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6"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328037-698D-3B45-B9EB-25154C53745B}"/>
              </a:ext>
            </a:extLst>
          </p:cNvPr>
          <p:cNvSpPr>
            <a:spLocks noGrp="1"/>
          </p:cNvSpPr>
          <p:nvPr>
            <p:ph type="title"/>
          </p:nvPr>
        </p:nvSpPr>
        <p:spPr>
          <a:xfrm>
            <a:off x="362721" y="33372"/>
            <a:ext cx="11353800" cy="1325563"/>
          </a:xfrm>
        </p:spPr>
        <p:txBody>
          <a:bodyPr>
            <a:normAutofit/>
          </a:bodyPr>
          <a:lstStyle/>
          <a:p>
            <a:r>
              <a:rPr lang="en-US" dirty="0"/>
              <a:t>Application: Sensing AC grid reliability in Ghana</a:t>
            </a:r>
          </a:p>
        </p:txBody>
      </p:sp>
      <p:sp>
        <p:nvSpPr>
          <p:cNvPr id="10" name="Slide Number Placeholder 9">
            <a:extLst>
              <a:ext uri="{FF2B5EF4-FFF2-40B4-BE49-F238E27FC236}">
                <a16:creationId xmlns:a16="http://schemas.microsoft.com/office/drawing/2014/main" id="{5783456D-2886-F044-9139-DA6EB75BD708}"/>
              </a:ext>
            </a:extLst>
          </p:cNvPr>
          <p:cNvSpPr>
            <a:spLocks noGrp="1"/>
          </p:cNvSpPr>
          <p:nvPr>
            <p:ph type="sldNum" sz="quarter" idx="12"/>
          </p:nvPr>
        </p:nvSpPr>
        <p:spPr/>
        <p:txBody>
          <a:bodyPr/>
          <a:lstStyle/>
          <a:p>
            <a:fld id="{A3A8CF9A-89C2-404D-8827-D018C76B10DE}" type="slidenum">
              <a:rPr lang="en-US" smtClean="0"/>
              <a:t>2</a:t>
            </a:fld>
            <a:endParaRPr lang="en-US"/>
          </a:p>
        </p:txBody>
      </p:sp>
      <p:sp>
        <p:nvSpPr>
          <p:cNvPr id="14" name="TextBox 13">
            <a:extLst>
              <a:ext uri="{FF2B5EF4-FFF2-40B4-BE49-F238E27FC236}">
                <a16:creationId xmlns:a16="http://schemas.microsoft.com/office/drawing/2014/main" id="{8B2B2BCE-833B-4D4E-B8FB-3D6CF0091C3B}"/>
              </a:ext>
            </a:extLst>
          </p:cNvPr>
          <p:cNvSpPr txBox="1"/>
          <p:nvPr/>
        </p:nvSpPr>
        <p:spPr>
          <a:xfrm>
            <a:off x="4049623" y="6347023"/>
            <a:ext cx="3916393" cy="307777"/>
          </a:xfrm>
          <a:prstGeom prst="rect">
            <a:avLst/>
          </a:prstGeom>
          <a:noFill/>
        </p:spPr>
        <p:txBody>
          <a:bodyPr wrap="none" rtlCol="0">
            <a:spAutoFit/>
          </a:bodyPr>
          <a:lstStyle/>
          <a:p>
            <a:r>
              <a:rPr lang="en-US" sz="1400" dirty="0"/>
              <a:t>https://</a:t>
            </a:r>
            <a:r>
              <a:rPr lang="en-US" sz="1400" dirty="0" err="1"/>
              <a:t>www.youtube.com</a:t>
            </a:r>
            <a:r>
              <a:rPr lang="en-US" sz="1400" dirty="0"/>
              <a:t>/</a:t>
            </a:r>
            <a:r>
              <a:rPr lang="en-US" sz="1400" dirty="0" err="1"/>
              <a:t>watch?v</a:t>
            </a:r>
            <a:r>
              <a:rPr lang="en-US" sz="1400" dirty="0"/>
              <a:t>=</a:t>
            </a:r>
            <a:r>
              <a:rPr lang="en-US" sz="1400" dirty="0" err="1"/>
              <a:t>NzBGBXrwVYc</a:t>
            </a:r>
            <a:endParaRPr lang="en-US" sz="1400" dirty="0"/>
          </a:p>
        </p:txBody>
      </p:sp>
      <p:sp>
        <p:nvSpPr>
          <p:cNvPr id="15" name="TextBox 14">
            <a:extLst>
              <a:ext uri="{FF2B5EF4-FFF2-40B4-BE49-F238E27FC236}">
                <a16:creationId xmlns:a16="http://schemas.microsoft.com/office/drawing/2014/main" id="{84A2FE45-7BC3-194C-97DF-3946034E9344}"/>
              </a:ext>
            </a:extLst>
          </p:cNvPr>
          <p:cNvSpPr txBox="1"/>
          <p:nvPr/>
        </p:nvSpPr>
        <p:spPr>
          <a:xfrm>
            <a:off x="4660423" y="5918596"/>
            <a:ext cx="3169009" cy="461665"/>
          </a:xfrm>
          <a:prstGeom prst="rect">
            <a:avLst/>
          </a:prstGeom>
          <a:noFill/>
        </p:spPr>
        <p:txBody>
          <a:bodyPr wrap="none" rtlCol="0">
            <a:spAutoFit/>
          </a:bodyPr>
          <a:lstStyle/>
          <a:p>
            <a:r>
              <a:rPr lang="en-US" sz="2400" dirty="0"/>
              <a:t>Achimota, Accra, Ghana</a:t>
            </a:r>
          </a:p>
        </p:txBody>
      </p:sp>
      <p:pic>
        <p:nvPicPr>
          <p:cNvPr id="3" name="Picture 2">
            <a:extLst>
              <a:ext uri="{FF2B5EF4-FFF2-40B4-BE49-F238E27FC236}">
                <a16:creationId xmlns:a16="http://schemas.microsoft.com/office/drawing/2014/main" id="{E6C05673-7066-BA43-8DC3-2D65D840EC2A}"/>
              </a:ext>
            </a:extLst>
          </p:cNvPr>
          <p:cNvPicPr>
            <a:picLocks noChangeAspect="1"/>
          </p:cNvPicPr>
          <p:nvPr/>
        </p:nvPicPr>
        <p:blipFill>
          <a:blip r:embed="rId3"/>
          <a:stretch>
            <a:fillRect/>
          </a:stretch>
        </p:blipFill>
        <p:spPr>
          <a:xfrm>
            <a:off x="2006600" y="1320800"/>
            <a:ext cx="8128000" cy="4572000"/>
          </a:xfrm>
          <a:prstGeom prst="rect">
            <a:avLst/>
          </a:prstGeom>
        </p:spPr>
      </p:pic>
    </p:spTree>
    <p:extLst>
      <p:ext uri="{BB962C8B-B14F-4D97-AF65-F5344CB8AC3E}">
        <p14:creationId xmlns:p14="http://schemas.microsoft.com/office/powerpoint/2010/main" val="3372293691"/>
      </p:ext>
    </p:extLst>
  </p:cSld>
  <p:clrMapOvr>
    <a:masterClrMapping/>
  </p:clrMapOvr>
  <mc:AlternateContent xmlns:mc="http://schemas.openxmlformats.org/markup-compatibility/2006" xmlns:p14="http://schemas.microsoft.com/office/powerpoint/2010/main">
    <mc:Choice Requires="p14">
      <p:transition spd="slow" p14:dur="2000" advTm="42167"/>
    </mc:Choice>
    <mc:Fallback xmlns="">
      <p:transition spd="slow" advTm="42167"/>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753CCA-DC79-CE48-AA4F-96DFAA5A7C8E}"/>
              </a:ext>
            </a:extLst>
          </p:cNvPr>
          <p:cNvSpPr>
            <a:spLocks noGrp="1"/>
          </p:cNvSpPr>
          <p:nvPr>
            <p:ph type="title"/>
          </p:nvPr>
        </p:nvSpPr>
        <p:spPr>
          <a:xfrm>
            <a:off x="296905" y="198557"/>
            <a:ext cx="11632257" cy="1325563"/>
          </a:xfrm>
        </p:spPr>
        <p:txBody>
          <a:bodyPr>
            <a:normAutofit/>
          </a:bodyPr>
          <a:lstStyle/>
          <a:p>
            <a:r>
              <a:rPr lang="en-US" dirty="0"/>
              <a:t>Let’s start putting together a deployment…</a:t>
            </a:r>
          </a:p>
        </p:txBody>
      </p:sp>
      <p:sp>
        <p:nvSpPr>
          <p:cNvPr id="10" name="Slide Number Placeholder 9">
            <a:extLst>
              <a:ext uri="{FF2B5EF4-FFF2-40B4-BE49-F238E27FC236}">
                <a16:creationId xmlns:a16="http://schemas.microsoft.com/office/drawing/2014/main" id="{B769A44B-9181-A948-8E98-21B8FD63C737}"/>
              </a:ext>
            </a:extLst>
          </p:cNvPr>
          <p:cNvSpPr>
            <a:spLocks noGrp="1"/>
          </p:cNvSpPr>
          <p:nvPr>
            <p:ph type="sldNum" sz="quarter" idx="12"/>
          </p:nvPr>
        </p:nvSpPr>
        <p:spPr/>
        <p:txBody>
          <a:bodyPr/>
          <a:lstStyle/>
          <a:p>
            <a:fld id="{A3A8CF9A-89C2-404D-8827-D018C76B10DE}" type="slidenum">
              <a:rPr lang="en-US" smtClean="0"/>
              <a:t>3</a:t>
            </a:fld>
            <a:endParaRPr lang="en-US"/>
          </a:p>
        </p:txBody>
      </p:sp>
      <p:sp>
        <p:nvSpPr>
          <p:cNvPr id="15" name="Rectangle 14">
            <a:extLst>
              <a:ext uri="{FF2B5EF4-FFF2-40B4-BE49-F238E27FC236}">
                <a16:creationId xmlns:a16="http://schemas.microsoft.com/office/drawing/2014/main" id="{825260AC-BD56-5347-AE82-89A6AEE8A317}"/>
              </a:ext>
            </a:extLst>
          </p:cNvPr>
          <p:cNvSpPr/>
          <p:nvPr/>
        </p:nvSpPr>
        <p:spPr>
          <a:xfrm>
            <a:off x="8703733" y="1608786"/>
            <a:ext cx="3098800" cy="4351747"/>
          </a:xfrm>
          <a:prstGeom prst="rect">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t>?</a:t>
            </a:r>
          </a:p>
        </p:txBody>
      </p:sp>
      <p:pic>
        <p:nvPicPr>
          <p:cNvPr id="9" name="Picture 8">
            <a:extLst>
              <a:ext uri="{FF2B5EF4-FFF2-40B4-BE49-F238E27FC236}">
                <a16:creationId xmlns:a16="http://schemas.microsoft.com/office/drawing/2014/main" id="{E49C155E-B924-B642-8FEA-30BED93BA15F}"/>
              </a:ext>
            </a:extLst>
          </p:cNvPr>
          <p:cNvPicPr>
            <a:picLocks noChangeAspect="1"/>
          </p:cNvPicPr>
          <p:nvPr/>
        </p:nvPicPr>
        <p:blipFill>
          <a:blip r:embed="rId4"/>
          <a:stretch>
            <a:fillRect/>
          </a:stretch>
        </p:blipFill>
        <p:spPr>
          <a:xfrm>
            <a:off x="6629400" y="1574511"/>
            <a:ext cx="2665706" cy="4132050"/>
          </a:xfrm>
          <a:prstGeom prst="rect">
            <a:avLst/>
          </a:prstGeom>
        </p:spPr>
      </p:pic>
      <p:sp>
        <p:nvSpPr>
          <p:cNvPr id="17" name="TextBox 16">
            <a:extLst>
              <a:ext uri="{FF2B5EF4-FFF2-40B4-BE49-F238E27FC236}">
                <a16:creationId xmlns:a16="http://schemas.microsoft.com/office/drawing/2014/main" id="{4FE9E238-4066-164F-AF84-EC5773C20858}"/>
              </a:ext>
            </a:extLst>
          </p:cNvPr>
          <p:cNvSpPr txBox="1"/>
          <p:nvPr/>
        </p:nvSpPr>
        <p:spPr>
          <a:xfrm>
            <a:off x="6762072" y="5563229"/>
            <a:ext cx="2544346" cy="523220"/>
          </a:xfrm>
          <a:prstGeom prst="rect">
            <a:avLst/>
          </a:prstGeom>
          <a:noFill/>
        </p:spPr>
        <p:txBody>
          <a:bodyPr wrap="square" rtlCol="0">
            <a:spAutoFit/>
          </a:bodyPr>
          <a:lstStyle/>
          <a:p>
            <a:r>
              <a:rPr lang="en-US" sz="2800" dirty="0" err="1"/>
              <a:t>PowerWatch</a:t>
            </a:r>
            <a:r>
              <a:rPr lang="en-US" sz="2800" baseline="30000" dirty="0"/>
              <a:t>[3]</a:t>
            </a:r>
          </a:p>
        </p:txBody>
      </p:sp>
      <p:sp>
        <p:nvSpPr>
          <p:cNvPr id="18" name="TextBox 17">
            <a:extLst>
              <a:ext uri="{FF2B5EF4-FFF2-40B4-BE49-F238E27FC236}">
                <a16:creationId xmlns:a16="http://schemas.microsoft.com/office/drawing/2014/main" id="{5C551188-74D0-024B-865D-429C2AF15C91}"/>
              </a:ext>
            </a:extLst>
          </p:cNvPr>
          <p:cNvSpPr txBox="1"/>
          <p:nvPr/>
        </p:nvSpPr>
        <p:spPr>
          <a:xfrm>
            <a:off x="3027004" y="5597028"/>
            <a:ext cx="2153204" cy="523220"/>
          </a:xfrm>
          <a:prstGeom prst="rect">
            <a:avLst/>
          </a:prstGeom>
          <a:noFill/>
        </p:spPr>
        <p:txBody>
          <a:bodyPr wrap="square" rtlCol="0">
            <a:spAutoFit/>
          </a:bodyPr>
          <a:lstStyle/>
          <a:p>
            <a:r>
              <a:rPr lang="en-US" sz="2800" dirty="0" err="1"/>
              <a:t>GridWatch</a:t>
            </a:r>
            <a:r>
              <a:rPr lang="en-US" sz="2800" baseline="30000" dirty="0"/>
              <a:t>[2]</a:t>
            </a:r>
          </a:p>
        </p:txBody>
      </p:sp>
      <p:pic>
        <p:nvPicPr>
          <p:cNvPr id="21" name="Picture 20">
            <a:extLst>
              <a:ext uri="{FF2B5EF4-FFF2-40B4-BE49-F238E27FC236}">
                <a16:creationId xmlns:a16="http://schemas.microsoft.com/office/drawing/2014/main" id="{208C122E-CC66-884F-A3F4-68BC5BE1CE59}"/>
              </a:ext>
            </a:extLst>
          </p:cNvPr>
          <p:cNvPicPr>
            <a:picLocks noChangeAspect="1"/>
          </p:cNvPicPr>
          <p:nvPr/>
        </p:nvPicPr>
        <p:blipFill>
          <a:blip r:embed="rId5"/>
          <a:stretch>
            <a:fillRect/>
          </a:stretch>
        </p:blipFill>
        <p:spPr>
          <a:xfrm>
            <a:off x="2635862" y="1406042"/>
            <a:ext cx="2544346" cy="4423793"/>
          </a:xfrm>
          <a:prstGeom prst="rect">
            <a:avLst/>
          </a:prstGeom>
        </p:spPr>
      </p:pic>
      <p:sp>
        <p:nvSpPr>
          <p:cNvPr id="11" name="TextBox 10">
            <a:extLst>
              <a:ext uri="{FF2B5EF4-FFF2-40B4-BE49-F238E27FC236}">
                <a16:creationId xmlns:a16="http://schemas.microsoft.com/office/drawing/2014/main" id="{52158EB0-3DE5-E144-B65F-A2CE7C32A738}"/>
              </a:ext>
            </a:extLst>
          </p:cNvPr>
          <p:cNvSpPr txBox="1"/>
          <p:nvPr/>
        </p:nvSpPr>
        <p:spPr>
          <a:xfrm>
            <a:off x="2626228" y="6241908"/>
            <a:ext cx="5917710" cy="738664"/>
          </a:xfrm>
          <a:prstGeom prst="rect">
            <a:avLst/>
          </a:prstGeom>
          <a:noFill/>
        </p:spPr>
        <p:txBody>
          <a:bodyPr wrap="none" rtlCol="0">
            <a:spAutoFit/>
          </a:bodyPr>
          <a:lstStyle/>
          <a:p>
            <a:r>
              <a:rPr lang="en-US" sz="1200" dirty="0"/>
              <a:t>[2] Klugman, N., et al. “Grid watch: Mapping blackouts with smart phones” </a:t>
            </a:r>
            <a:r>
              <a:rPr lang="en-US" sz="1200" dirty="0" err="1"/>
              <a:t>Hotmobile</a:t>
            </a:r>
            <a:r>
              <a:rPr lang="en-US" sz="1200" dirty="0"/>
              <a:t> 2014 </a:t>
            </a:r>
          </a:p>
          <a:p>
            <a:endParaRPr lang="en-US" sz="1200" dirty="0"/>
          </a:p>
          <a:p>
            <a:endParaRPr lang="en-US" dirty="0"/>
          </a:p>
        </p:txBody>
      </p:sp>
      <p:sp>
        <p:nvSpPr>
          <p:cNvPr id="12" name="TextBox 11">
            <a:extLst>
              <a:ext uri="{FF2B5EF4-FFF2-40B4-BE49-F238E27FC236}">
                <a16:creationId xmlns:a16="http://schemas.microsoft.com/office/drawing/2014/main" id="{38512A50-DDD6-724F-8B00-3F18C78D0492}"/>
              </a:ext>
            </a:extLst>
          </p:cNvPr>
          <p:cNvSpPr txBox="1"/>
          <p:nvPr/>
        </p:nvSpPr>
        <p:spPr>
          <a:xfrm>
            <a:off x="2626228" y="6500336"/>
            <a:ext cx="6441572" cy="738664"/>
          </a:xfrm>
          <a:prstGeom prst="rect">
            <a:avLst/>
          </a:prstGeom>
          <a:noFill/>
        </p:spPr>
        <p:txBody>
          <a:bodyPr wrap="none" rtlCol="0">
            <a:spAutoFit/>
          </a:bodyPr>
          <a:lstStyle/>
          <a:p>
            <a:pPr lvl="0">
              <a:defRPr/>
            </a:pPr>
            <a:r>
              <a:rPr lang="en-US" sz="1200" dirty="0"/>
              <a:t>[3] Klugman, N., et al. ”Demo: Android Resists Liberation from Its Primary Use Case." </a:t>
            </a:r>
            <a:r>
              <a:rPr lang="en-US" sz="1200" i="1" dirty="0" err="1"/>
              <a:t>MobiCom</a:t>
            </a:r>
            <a:r>
              <a:rPr lang="en-US" sz="1200" i="1" dirty="0"/>
              <a:t> 2018</a:t>
            </a:r>
          </a:p>
          <a:p>
            <a:endParaRPr lang="en-US" sz="1200" dirty="0"/>
          </a:p>
          <a:p>
            <a:endParaRPr lang="en-US" dirty="0"/>
          </a:p>
        </p:txBody>
      </p:sp>
    </p:spTree>
    <p:custDataLst>
      <p:tags r:id="rId1"/>
    </p:custDataLst>
    <p:extLst>
      <p:ext uri="{BB962C8B-B14F-4D97-AF65-F5344CB8AC3E}">
        <p14:creationId xmlns:p14="http://schemas.microsoft.com/office/powerpoint/2010/main" val="3387662461"/>
      </p:ext>
    </p:extLst>
  </p:cSld>
  <p:clrMapOvr>
    <a:masterClrMapping/>
  </p:clrMapOvr>
  <mc:AlternateContent xmlns:mc="http://schemas.openxmlformats.org/markup-compatibility/2006" xmlns:p14="http://schemas.microsoft.com/office/powerpoint/2010/main">
    <mc:Choice Requires="p14">
      <p:transition spd="slow" p14:dur="2000" advTm="39891"/>
    </mc:Choice>
    <mc:Fallback xmlns="">
      <p:transition spd="slow" advTm="39891"/>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1"/>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8"/>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9"/>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7"/>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18" grpId="0"/>
      <p:bldP spid="11" grpId="0"/>
      <p:bldP spid="12"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Rectangle 22">
            <a:extLst>
              <a:ext uri="{FF2B5EF4-FFF2-40B4-BE49-F238E27FC236}">
                <a16:creationId xmlns:a16="http://schemas.microsoft.com/office/drawing/2014/main" id="{872D8609-96C9-D24C-91A6-1FAE64AF82F1}"/>
              </a:ext>
            </a:extLst>
          </p:cNvPr>
          <p:cNvSpPr/>
          <p:nvPr/>
        </p:nvSpPr>
        <p:spPr>
          <a:xfrm>
            <a:off x="7975601" y="1490134"/>
            <a:ext cx="3776133" cy="3759200"/>
          </a:xfrm>
          <a:prstGeom prst="rect">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Rectangle 21">
            <a:extLst>
              <a:ext uri="{FF2B5EF4-FFF2-40B4-BE49-F238E27FC236}">
                <a16:creationId xmlns:a16="http://schemas.microsoft.com/office/drawing/2014/main" id="{7C0B7AF3-70A0-4941-94CB-80D1DB5351D9}"/>
              </a:ext>
            </a:extLst>
          </p:cNvPr>
          <p:cNvSpPr/>
          <p:nvPr/>
        </p:nvSpPr>
        <p:spPr>
          <a:xfrm>
            <a:off x="440268" y="1490134"/>
            <a:ext cx="3776133" cy="3759200"/>
          </a:xfrm>
          <a:prstGeom prst="rect">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Rectangle 20">
            <a:extLst>
              <a:ext uri="{FF2B5EF4-FFF2-40B4-BE49-F238E27FC236}">
                <a16:creationId xmlns:a16="http://schemas.microsoft.com/office/drawing/2014/main" id="{93605A3D-A7FF-2F42-A0D8-9B2014F93FC2}"/>
              </a:ext>
            </a:extLst>
          </p:cNvPr>
          <p:cNvSpPr/>
          <p:nvPr/>
        </p:nvSpPr>
        <p:spPr>
          <a:xfrm>
            <a:off x="4207934" y="1490134"/>
            <a:ext cx="3776133" cy="3759200"/>
          </a:xfrm>
          <a:prstGeom prst="rect">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9E1D0293-F8D6-3247-AE7C-13D89669CC16}"/>
              </a:ext>
            </a:extLst>
          </p:cNvPr>
          <p:cNvSpPr>
            <a:spLocks noGrp="1"/>
          </p:cNvSpPr>
          <p:nvPr>
            <p:ph type="title"/>
          </p:nvPr>
        </p:nvSpPr>
        <p:spPr/>
        <p:txBody>
          <a:bodyPr>
            <a:normAutofit/>
          </a:bodyPr>
          <a:lstStyle/>
          <a:p>
            <a:r>
              <a:rPr lang="en-US" dirty="0"/>
              <a:t>Challenge: Incentivize people for many things</a:t>
            </a:r>
          </a:p>
        </p:txBody>
      </p:sp>
      <p:sp>
        <p:nvSpPr>
          <p:cNvPr id="4" name="Slide Number Placeholder 3">
            <a:extLst>
              <a:ext uri="{FF2B5EF4-FFF2-40B4-BE49-F238E27FC236}">
                <a16:creationId xmlns:a16="http://schemas.microsoft.com/office/drawing/2014/main" id="{2B95B7CB-DBE9-7745-AB80-4DED77D7D9A1}"/>
              </a:ext>
            </a:extLst>
          </p:cNvPr>
          <p:cNvSpPr>
            <a:spLocks noGrp="1"/>
          </p:cNvSpPr>
          <p:nvPr>
            <p:ph type="sldNum" sz="quarter" idx="12"/>
          </p:nvPr>
        </p:nvSpPr>
        <p:spPr/>
        <p:txBody>
          <a:bodyPr/>
          <a:lstStyle/>
          <a:p>
            <a:fld id="{A3A8CF9A-89C2-404D-8827-D018C76B10DE}" type="slidenum">
              <a:rPr lang="en-US" smtClean="0"/>
              <a:t>4</a:t>
            </a:fld>
            <a:endParaRPr lang="en-US"/>
          </a:p>
        </p:txBody>
      </p:sp>
      <p:sp>
        <p:nvSpPr>
          <p:cNvPr id="5" name="TextBox 4">
            <a:extLst>
              <a:ext uri="{FF2B5EF4-FFF2-40B4-BE49-F238E27FC236}">
                <a16:creationId xmlns:a16="http://schemas.microsoft.com/office/drawing/2014/main" id="{597FC917-E1C3-854D-BCE9-2159A0E6D950}"/>
              </a:ext>
            </a:extLst>
          </p:cNvPr>
          <p:cNvSpPr txBox="1"/>
          <p:nvPr/>
        </p:nvSpPr>
        <p:spPr>
          <a:xfrm>
            <a:off x="4665134" y="2641601"/>
            <a:ext cx="1300741" cy="646331"/>
          </a:xfrm>
          <a:prstGeom prst="rect">
            <a:avLst/>
          </a:prstGeom>
          <a:noFill/>
        </p:spPr>
        <p:txBody>
          <a:bodyPr wrap="none" rtlCol="0">
            <a:spAutoFit/>
          </a:bodyPr>
          <a:lstStyle/>
          <a:p>
            <a:r>
              <a:rPr lang="en-US" sz="3600" dirty="0"/>
              <a:t>Install</a:t>
            </a:r>
          </a:p>
        </p:txBody>
      </p:sp>
      <p:sp>
        <p:nvSpPr>
          <p:cNvPr id="6" name="TextBox 5">
            <a:extLst>
              <a:ext uri="{FF2B5EF4-FFF2-40B4-BE49-F238E27FC236}">
                <a16:creationId xmlns:a16="http://schemas.microsoft.com/office/drawing/2014/main" id="{503C5EFE-EF21-0B47-976E-6BA81E8C32EA}"/>
              </a:ext>
            </a:extLst>
          </p:cNvPr>
          <p:cNvSpPr txBox="1"/>
          <p:nvPr/>
        </p:nvSpPr>
        <p:spPr>
          <a:xfrm>
            <a:off x="4665134" y="3293535"/>
            <a:ext cx="1770549" cy="646331"/>
          </a:xfrm>
          <a:prstGeom prst="rect">
            <a:avLst/>
          </a:prstGeom>
          <a:noFill/>
        </p:spPr>
        <p:txBody>
          <a:bodyPr wrap="none" rtlCol="0">
            <a:spAutoFit/>
          </a:bodyPr>
          <a:lstStyle/>
          <a:p>
            <a:r>
              <a:rPr lang="en-US" sz="3600" dirty="0"/>
              <a:t>Monthly</a:t>
            </a:r>
          </a:p>
        </p:txBody>
      </p:sp>
      <p:sp>
        <p:nvSpPr>
          <p:cNvPr id="7" name="TextBox 6">
            <a:extLst>
              <a:ext uri="{FF2B5EF4-FFF2-40B4-BE49-F238E27FC236}">
                <a16:creationId xmlns:a16="http://schemas.microsoft.com/office/drawing/2014/main" id="{CC61E750-4F90-0945-ABBC-13B899C1DB1B}"/>
              </a:ext>
            </a:extLst>
          </p:cNvPr>
          <p:cNvSpPr txBox="1"/>
          <p:nvPr/>
        </p:nvSpPr>
        <p:spPr>
          <a:xfrm>
            <a:off x="4665134" y="3987802"/>
            <a:ext cx="2538067" cy="646331"/>
          </a:xfrm>
          <a:prstGeom prst="rect">
            <a:avLst/>
          </a:prstGeom>
          <a:noFill/>
        </p:spPr>
        <p:txBody>
          <a:bodyPr wrap="none" rtlCol="0">
            <a:spAutoFit/>
          </a:bodyPr>
          <a:lstStyle/>
          <a:p>
            <a:r>
              <a:rPr lang="en-US" sz="3600" dirty="0"/>
              <a:t>In-app Invite</a:t>
            </a:r>
          </a:p>
        </p:txBody>
      </p:sp>
      <p:sp>
        <p:nvSpPr>
          <p:cNvPr id="8" name="TextBox 7">
            <a:extLst>
              <a:ext uri="{FF2B5EF4-FFF2-40B4-BE49-F238E27FC236}">
                <a16:creationId xmlns:a16="http://schemas.microsoft.com/office/drawing/2014/main" id="{9DAFB497-7E17-D947-A013-8633D87C32B3}"/>
              </a:ext>
            </a:extLst>
          </p:cNvPr>
          <p:cNvSpPr txBox="1"/>
          <p:nvPr/>
        </p:nvSpPr>
        <p:spPr>
          <a:xfrm>
            <a:off x="369142" y="1837267"/>
            <a:ext cx="3939925" cy="646331"/>
          </a:xfrm>
          <a:prstGeom prst="rect">
            <a:avLst/>
          </a:prstGeom>
          <a:noFill/>
        </p:spPr>
        <p:txBody>
          <a:bodyPr wrap="none" rtlCol="0">
            <a:spAutoFit/>
          </a:bodyPr>
          <a:lstStyle/>
          <a:p>
            <a:r>
              <a:rPr lang="en-US" sz="3600" u="sng" dirty="0"/>
              <a:t>Personal Interaction</a:t>
            </a:r>
          </a:p>
        </p:txBody>
      </p:sp>
      <p:sp>
        <p:nvSpPr>
          <p:cNvPr id="9" name="TextBox 8">
            <a:extLst>
              <a:ext uri="{FF2B5EF4-FFF2-40B4-BE49-F238E27FC236}">
                <a16:creationId xmlns:a16="http://schemas.microsoft.com/office/drawing/2014/main" id="{C219EE24-8180-FC49-94A0-100B29EE7543}"/>
              </a:ext>
            </a:extLst>
          </p:cNvPr>
          <p:cNvSpPr txBox="1"/>
          <p:nvPr/>
        </p:nvSpPr>
        <p:spPr>
          <a:xfrm>
            <a:off x="8331200" y="2674259"/>
            <a:ext cx="1300741" cy="646331"/>
          </a:xfrm>
          <a:prstGeom prst="rect">
            <a:avLst/>
          </a:prstGeom>
          <a:noFill/>
        </p:spPr>
        <p:txBody>
          <a:bodyPr wrap="none" rtlCol="0">
            <a:spAutoFit/>
          </a:bodyPr>
          <a:lstStyle/>
          <a:p>
            <a:r>
              <a:rPr lang="en-US" sz="3600" dirty="0"/>
              <a:t>Install</a:t>
            </a:r>
          </a:p>
        </p:txBody>
      </p:sp>
      <p:sp>
        <p:nvSpPr>
          <p:cNvPr id="10" name="TextBox 9">
            <a:extLst>
              <a:ext uri="{FF2B5EF4-FFF2-40B4-BE49-F238E27FC236}">
                <a16:creationId xmlns:a16="http://schemas.microsoft.com/office/drawing/2014/main" id="{BBB4EB51-B48C-E44D-B3FB-58771781E0A2}"/>
              </a:ext>
            </a:extLst>
          </p:cNvPr>
          <p:cNvSpPr txBox="1"/>
          <p:nvPr/>
        </p:nvSpPr>
        <p:spPr>
          <a:xfrm>
            <a:off x="8331200" y="3326193"/>
            <a:ext cx="1770549" cy="646331"/>
          </a:xfrm>
          <a:prstGeom prst="rect">
            <a:avLst/>
          </a:prstGeom>
          <a:noFill/>
        </p:spPr>
        <p:txBody>
          <a:bodyPr wrap="none" rtlCol="0">
            <a:spAutoFit/>
          </a:bodyPr>
          <a:lstStyle/>
          <a:p>
            <a:r>
              <a:rPr lang="en-US" sz="3600" dirty="0"/>
              <a:t>Monthly</a:t>
            </a:r>
          </a:p>
        </p:txBody>
      </p:sp>
      <p:sp>
        <p:nvSpPr>
          <p:cNvPr id="11" name="TextBox 10">
            <a:extLst>
              <a:ext uri="{FF2B5EF4-FFF2-40B4-BE49-F238E27FC236}">
                <a16:creationId xmlns:a16="http://schemas.microsoft.com/office/drawing/2014/main" id="{3E09CD1C-72D1-9948-B368-BCC092CDE10A}"/>
              </a:ext>
            </a:extLst>
          </p:cNvPr>
          <p:cNvSpPr txBox="1"/>
          <p:nvPr/>
        </p:nvSpPr>
        <p:spPr>
          <a:xfrm>
            <a:off x="8331200" y="4020460"/>
            <a:ext cx="3368423" cy="1200329"/>
          </a:xfrm>
          <a:prstGeom prst="rect">
            <a:avLst/>
          </a:prstGeom>
          <a:noFill/>
        </p:spPr>
        <p:txBody>
          <a:bodyPr wrap="none" rtlCol="0">
            <a:spAutoFit/>
          </a:bodyPr>
          <a:lstStyle/>
          <a:p>
            <a:r>
              <a:rPr lang="en-US" sz="3600" dirty="0"/>
              <a:t>Post-experiment </a:t>
            </a:r>
          </a:p>
          <a:p>
            <a:r>
              <a:rPr lang="en-US" sz="3600" dirty="0"/>
              <a:t>collection</a:t>
            </a:r>
          </a:p>
        </p:txBody>
      </p:sp>
      <p:sp>
        <p:nvSpPr>
          <p:cNvPr id="12" name="TextBox 11">
            <a:extLst>
              <a:ext uri="{FF2B5EF4-FFF2-40B4-BE49-F238E27FC236}">
                <a16:creationId xmlns:a16="http://schemas.microsoft.com/office/drawing/2014/main" id="{C92C2EC3-A913-5440-A324-F269149C681F}"/>
              </a:ext>
            </a:extLst>
          </p:cNvPr>
          <p:cNvSpPr txBox="1"/>
          <p:nvPr/>
        </p:nvSpPr>
        <p:spPr>
          <a:xfrm>
            <a:off x="1066800" y="5502128"/>
            <a:ext cx="3067506" cy="646331"/>
          </a:xfrm>
          <a:prstGeom prst="rect">
            <a:avLst/>
          </a:prstGeom>
          <a:noFill/>
        </p:spPr>
        <p:txBody>
          <a:bodyPr wrap="none" rtlCol="0">
            <a:spAutoFit/>
          </a:bodyPr>
          <a:lstStyle/>
          <a:p>
            <a:r>
              <a:rPr lang="en-US" sz="3600" dirty="0"/>
              <a:t>Accountability?</a:t>
            </a:r>
          </a:p>
        </p:txBody>
      </p:sp>
      <p:sp>
        <p:nvSpPr>
          <p:cNvPr id="13" name="TextBox 12">
            <a:extLst>
              <a:ext uri="{FF2B5EF4-FFF2-40B4-BE49-F238E27FC236}">
                <a16:creationId xmlns:a16="http://schemas.microsoft.com/office/drawing/2014/main" id="{82CA9D90-9A76-604F-B465-6EF1ED976D05}"/>
              </a:ext>
            </a:extLst>
          </p:cNvPr>
          <p:cNvSpPr txBox="1"/>
          <p:nvPr/>
        </p:nvSpPr>
        <p:spPr>
          <a:xfrm>
            <a:off x="4577621" y="5502128"/>
            <a:ext cx="1590500" cy="646331"/>
          </a:xfrm>
          <a:prstGeom prst="rect">
            <a:avLst/>
          </a:prstGeom>
          <a:noFill/>
        </p:spPr>
        <p:txBody>
          <a:bodyPr wrap="none" rtlCol="0">
            <a:spAutoFit/>
          </a:bodyPr>
          <a:lstStyle/>
          <a:p>
            <a:r>
              <a:rPr lang="en-US" sz="3600" dirty="0"/>
              <a:t>Audits?</a:t>
            </a:r>
          </a:p>
        </p:txBody>
      </p:sp>
      <p:sp>
        <p:nvSpPr>
          <p:cNvPr id="15" name="TextBox 14">
            <a:extLst>
              <a:ext uri="{FF2B5EF4-FFF2-40B4-BE49-F238E27FC236}">
                <a16:creationId xmlns:a16="http://schemas.microsoft.com/office/drawing/2014/main" id="{2EC6066E-FC0A-A84C-8DF3-570152139FA4}"/>
              </a:ext>
            </a:extLst>
          </p:cNvPr>
          <p:cNvSpPr txBox="1"/>
          <p:nvPr/>
        </p:nvSpPr>
        <p:spPr>
          <a:xfrm>
            <a:off x="4961467" y="1837267"/>
            <a:ext cx="2181687" cy="646331"/>
          </a:xfrm>
          <a:prstGeom prst="rect">
            <a:avLst/>
          </a:prstGeom>
          <a:noFill/>
        </p:spPr>
        <p:txBody>
          <a:bodyPr wrap="none" rtlCol="0">
            <a:spAutoFit/>
          </a:bodyPr>
          <a:lstStyle/>
          <a:p>
            <a:r>
              <a:rPr lang="en-US" sz="3600" u="sng" dirty="0" err="1"/>
              <a:t>GridWatch</a:t>
            </a:r>
            <a:endParaRPr lang="en-US" sz="3600" u="sng" dirty="0"/>
          </a:p>
        </p:txBody>
      </p:sp>
      <p:sp>
        <p:nvSpPr>
          <p:cNvPr id="16" name="TextBox 15">
            <a:extLst>
              <a:ext uri="{FF2B5EF4-FFF2-40B4-BE49-F238E27FC236}">
                <a16:creationId xmlns:a16="http://schemas.microsoft.com/office/drawing/2014/main" id="{BEC6BF7C-A080-8544-835A-8A54E6502B7F}"/>
              </a:ext>
            </a:extLst>
          </p:cNvPr>
          <p:cNvSpPr txBox="1"/>
          <p:nvPr/>
        </p:nvSpPr>
        <p:spPr>
          <a:xfrm>
            <a:off x="8602134" y="1811867"/>
            <a:ext cx="2568973" cy="646331"/>
          </a:xfrm>
          <a:prstGeom prst="rect">
            <a:avLst/>
          </a:prstGeom>
          <a:noFill/>
        </p:spPr>
        <p:txBody>
          <a:bodyPr wrap="none" rtlCol="0">
            <a:spAutoFit/>
          </a:bodyPr>
          <a:lstStyle/>
          <a:p>
            <a:r>
              <a:rPr lang="en-US" sz="3600" u="sng" dirty="0" err="1"/>
              <a:t>PowerWatch</a:t>
            </a:r>
            <a:endParaRPr lang="en-US" sz="3600" u="sng" dirty="0"/>
          </a:p>
        </p:txBody>
      </p:sp>
      <p:sp>
        <p:nvSpPr>
          <p:cNvPr id="17" name="TextBox 16">
            <a:extLst>
              <a:ext uri="{FF2B5EF4-FFF2-40B4-BE49-F238E27FC236}">
                <a16:creationId xmlns:a16="http://schemas.microsoft.com/office/drawing/2014/main" id="{1F501901-E623-904F-949A-83E78AC85C80}"/>
              </a:ext>
            </a:extLst>
          </p:cNvPr>
          <p:cNvSpPr txBox="1"/>
          <p:nvPr/>
        </p:nvSpPr>
        <p:spPr>
          <a:xfrm>
            <a:off x="720272" y="2674258"/>
            <a:ext cx="3463320" cy="646331"/>
          </a:xfrm>
          <a:prstGeom prst="rect">
            <a:avLst/>
          </a:prstGeom>
          <a:noFill/>
        </p:spPr>
        <p:txBody>
          <a:bodyPr wrap="none" rtlCol="0">
            <a:spAutoFit/>
          </a:bodyPr>
          <a:lstStyle/>
          <a:p>
            <a:r>
              <a:rPr lang="en-US" sz="3600" dirty="0"/>
              <a:t>Consent/Baseline</a:t>
            </a:r>
          </a:p>
        </p:txBody>
      </p:sp>
      <p:sp>
        <p:nvSpPr>
          <p:cNvPr id="20" name="TextBox 19">
            <a:extLst>
              <a:ext uri="{FF2B5EF4-FFF2-40B4-BE49-F238E27FC236}">
                <a16:creationId xmlns:a16="http://schemas.microsoft.com/office/drawing/2014/main" id="{47B893EC-8C15-FF4B-AD73-32FD7482A995}"/>
              </a:ext>
            </a:extLst>
          </p:cNvPr>
          <p:cNvSpPr txBox="1"/>
          <p:nvPr/>
        </p:nvSpPr>
        <p:spPr>
          <a:xfrm>
            <a:off x="6611436" y="5502128"/>
            <a:ext cx="4666470" cy="646331"/>
          </a:xfrm>
          <a:prstGeom prst="rect">
            <a:avLst/>
          </a:prstGeom>
          <a:noFill/>
        </p:spPr>
        <p:txBody>
          <a:bodyPr wrap="none" rtlCol="0">
            <a:spAutoFit/>
          </a:bodyPr>
          <a:lstStyle/>
          <a:p>
            <a:r>
              <a:rPr lang="en-US" sz="3600" dirty="0"/>
              <a:t>Complicated execution?</a:t>
            </a:r>
          </a:p>
        </p:txBody>
      </p:sp>
      <p:sp>
        <p:nvSpPr>
          <p:cNvPr id="24" name="TextBox 23">
            <a:extLst>
              <a:ext uri="{FF2B5EF4-FFF2-40B4-BE49-F238E27FC236}">
                <a16:creationId xmlns:a16="http://schemas.microsoft.com/office/drawing/2014/main" id="{05ABD46E-AECD-9147-B0C7-9411E7D17751}"/>
              </a:ext>
            </a:extLst>
          </p:cNvPr>
          <p:cNvSpPr txBox="1"/>
          <p:nvPr/>
        </p:nvSpPr>
        <p:spPr>
          <a:xfrm>
            <a:off x="720272" y="3334658"/>
            <a:ext cx="1577676" cy="646331"/>
          </a:xfrm>
          <a:prstGeom prst="rect">
            <a:avLst/>
          </a:prstGeom>
          <a:noFill/>
        </p:spPr>
        <p:txBody>
          <a:bodyPr wrap="none" rtlCol="0">
            <a:spAutoFit/>
          </a:bodyPr>
          <a:lstStyle/>
          <a:p>
            <a:r>
              <a:rPr lang="en-US" sz="3600" dirty="0" err="1"/>
              <a:t>Endline</a:t>
            </a:r>
            <a:endParaRPr lang="en-US" sz="3600" dirty="0"/>
          </a:p>
        </p:txBody>
      </p:sp>
    </p:spTree>
    <p:extLst>
      <p:ext uri="{BB962C8B-B14F-4D97-AF65-F5344CB8AC3E}">
        <p14:creationId xmlns:p14="http://schemas.microsoft.com/office/powerpoint/2010/main" val="40077550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2"/>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7"/>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24"/>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15"/>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21"/>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5"/>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6"/>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7"/>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16"/>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23"/>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grpId="0" nodeType="clickEffect">
                                  <p:stCondLst>
                                    <p:cond delay="0"/>
                                  </p:stCondLst>
                                  <p:childTnLst>
                                    <p:set>
                                      <p:cBhvr>
                                        <p:cTn id="44" dur="1" fill="hold">
                                          <p:stCondLst>
                                            <p:cond delay="0"/>
                                          </p:stCondLst>
                                        </p:cTn>
                                        <p:tgtEl>
                                          <p:spTgt spid="9"/>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1" presetClass="entr" presetSubtype="0" fill="hold" grpId="0" nodeType="clickEffect">
                                  <p:stCondLst>
                                    <p:cond delay="0"/>
                                  </p:stCondLst>
                                  <p:childTnLst>
                                    <p:set>
                                      <p:cBhvr>
                                        <p:cTn id="48" dur="1" fill="hold">
                                          <p:stCondLst>
                                            <p:cond delay="0"/>
                                          </p:stCondLst>
                                        </p:cTn>
                                        <p:tgtEl>
                                          <p:spTgt spid="10"/>
                                        </p:tgtEl>
                                        <p:attrNameLst>
                                          <p:attrName>style.visibility</p:attrName>
                                        </p:attrNameLst>
                                      </p:cBhvr>
                                      <p:to>
                                        <p:strVal val="visible"/>
                                      </p:to>
                                    </p:set>
                                  </p:childTnLst>
                                </p:cTn>
                              </p:par>
                            </p:childTnLst>
                          </p:cTn>
                        </p:par>
                      </p:childTnLst>
                    </p:cTn>
                  </p:par>
                  <p:par>
                    <p:cTn id="49" fill="hold">
                      <p:stCondLst>
                        <p:cond delay="indefinite"/>
                      </p:stCondLst>
                      <p:childTnLst>
                        <p:par>
                          <p:cTn id="50" fill="hold">
                            <p:stCondLst>
                              <p:cond delay="0"/>
                            </p:stCondLst>
                            <p:childTnLst>
                              <p:par>
                                <p:cTn id="51" presetID="1" presetClass="entr" presetSubtype="0" fill="hold" grpId="0" nodeType="clickEffect">
                                  <p:stCondLst>
                                    <p:cond delay="0"/>
                                  </p:stCondLst>
                                  <p:childTnLst>
                                    <p:set>
                                      <p:cBhvr>
                                        <p:cTn id="52" dur="1" fill="hold">
                                          <p:stCondLst>
                                            <p:cond delay="0"/>
                                          </p:stCondLst>
                                        </p:cTn>
                                        <p:tgtEl>
                                          <p:spTgt spid="11"/>
                                        </p:tgtEl>
                                        <p:attrNameLst>
                                          <p:attrName>style.visibility</p:attrName>
                                        </p:attrNameLst>
                                      </p:cBhvr>
                                      <p:to>
                                        <p:strVal val="visible"/>
                                      </p:to>
                                    </p:set>
                                  </p:childTnLst>
                                </p:cTn>
                              </p:par>
                            </p:childTnLst>
                          </p:cTn>
                        </p:par>
                      </p:childTnLst>
                    </p:cTn>
                  </p:par>
                  <p:par>
                    <p:cTn id="53" fill="hold">
                      <p:stCondLst>
                        <p:cond delay="indefinite"/>
                      </p:stCondLst>
                      <p:childTnLst>
                        <p:par>
                          <p:cTn id="54" fill="hold">
                            <p:stCondLst>
                              <p:cond delay="0"/>
                            </p:stCondLst>
                            <p:childTnLst>
                              <p:par>
                                <p:cTn id="55" presetID="1" presetClass="entr" presetSubtype="0" fill="hold" grpId="0" nodeType="clickEffect">
                                  <p:stCondLst>
                                    <p:cond delay="0"/>
                                  </p:stCondLst>
                                  <p:childTnLst>
                                    <p:set>
                                      <p:cBhvr>
                                        <p:cTn id="56" dur="1" fill="hold">
                                          <p:stCondLst>
                                            <p:cond delay="0"/>
                                          </p:stCondLst>
                                        </p:cTn>
                                        <p:tgtEl>
                                          <p:spTgt spid="12"/>
                                        </p:tgtEl>
                                        <p:attrNameLst>
                                          <p:attrName>style.visibility</p:attrName>
                                        </p:attrNameLst>
                                      </p:cBhvr>
                                      <p:to>
                                        <p:strVal val="visible"/>
                                      </p:to>
                                    </p:set>
                                  </p:childTnLst>
                                </p:cTn>
                              </p:par>
                            </p:childTnLst>
                          </p:cTn>
                        </p:par>
                      </p:childTnLst>
                    </p:cTn>
                  </p:par>
                  <p:par>
                    <p:cTn id="57" fill="hold">
                      <p:stCondLst>
                        <p:cond delay="indefinite"/>
                      </p:stCondLst>
                      <p:childTnLst>
                        <p:par>
                          <p:cTn id="58" fill="hold">
                            <p:stCondLst>
                              <p:cond delay="0"/>
                            </p:stCondLst>
                            <p:childTnLst>
                              <p:par>
                                <p:cTn id="59" presetID="1" presetClass="entr" presetSubtype="0" fill="hold" grpId="0" nodeType="clickEffect">
                                  <p:stCondLst>
                                    <p:cond delay="0"/>
                                  </p:stCondLst>
                                  <p:childTnLst>
                                    <p:set>
                                      <p:cBhvr>
                                        <p:cTn id="60" dur="1" fill="hold">
                                          <p:stCondLst>
                                            <p:cond delay="0"/>
                                          </p:stCondLst>
                                        </p:cTn>
                                        <p:tgtEl>
                                          <p:spTgt spid="13"/>
                                        </p:tgtEl>
                                        <p:attrNameLst>
                                          <p:attrName>style.visibility</p:attrName>
                                        </p:attrNameLst>
                                      </p:cBhvr>
                                      <p:to>
                                        <p:strVal val="visible"/>
                                      </p:to>
                                    </p:set>
                                  </p:childTnLst>
                                </p:cTn>
                              </p:par>
                            </p:childTnLst>
                          </p:cTn>
                        </p:par>
                      </p:childTnLst>
                    </p:cTn>
                  </p:par>
                  <p:par>
                    <p:cTn id="61" fill="hold">
                      <p:stCondLst>
                        <p:cond delay="indefinite"/>
                      </p:stCondLst>
                      <p:childTnLst>
                        <p:par>
                          <p:cTn id="62" fill="hold">
                            <p:stCondLst>
                              <p:cond delay="0"/>
                            </p:stCondLst>
                            <p:childTnLst>
                              <p:par>
                                <p:cTn id="63" presetID="1" presetClass="entr" presetSubtype="0" fill="hold" grpId="0" nodeType="clickEffect">
                                  <p:stCondLst>
                                    <p:cond delay="0"/>
                                  </p:stCondLst>
                                  <p:childTnLst>
                                    <p:set>
                                      <p:cBhvr>
                                        <p:cTn id="64" dur="1" fill="hold">
                                          <p:stCondLst>
                                            <p:cond delay="0"/>
                                          </p:stCondLst>
                                        </p:cTn>
                                        <p:tgtEl>
                                          <p:spTgt spid="2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2" grpId="0" animBg="1"/>
      <p:bldP spid="21" grpId="0" animBg="1"/>
      <p:bldP spid="5" grpId="0"/>
      <p:bldP spid="6" grpId="0"/>
      <p:bldP spid="7" grpId="0"/>
      <p:bldP spid="8" grpId="0"/>
      <p:bldP spid="9" grpId="0"/>
      <p:bldP spid="10" grpId="0"/>
      <p:bldP spid="11" grpId="0"/>
      <p:bldP spid="12" grpId="0"/>
      <p:bldP spid="13" grpId="0"/>
      <p:bldP spid="15" grpId="0"/>
      <p:bldP spid="16" grpId="0"/>
      <p:bldP spid="17" grpId="0"/>
      <p:bldP spid="20" grpId="0"/>
      <p:bldP spid="24"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C8CBA0-DAE7-1049-ACEE-172554892C5A}"/>
              </a:ext>
            </a:extLst>
          </p:cNvPr>
          <p:cNvSpPr>
            <a:spLocks noGrp="1"/>
          </p:cNvSpPr>
          <p:nvPr>
            <p:ph type="title"/>
          </p:nvPr>
        </p:nvSpPr>
        <p:spPr/>
        <p:txBody>
          <a:bodyPr/>
          <a:lstStyle/>
          <a:p>
            <a:r>
              <a:rPr lang="en-US" dirty="0"/>
              <a:t>Solution: Scripting?</a:t>
            </a:r>
          </a:p>
        </p:txBody>
      </p:sp>
      <p:sp>
        <p:nvSpPr>
          <p:cNvPr id="3" name="Content Placeholder 2">
            <a:extLst>
              <a:ext uri="{FF2B5EF4-FFF2-40B4-BE49-F238E27FC236}">
                <a16:creationId xmlns:a16="http://schemas.microsoft.com/office/drawing/2014/main" id="{11B75591-5BE3-B246-A180-65D00CEDDF87}"/>
              </a:ext>
            </a:extLst>
          </p:cNvPr>
          <p:cNvSpPr>
            <a:spLocks noGrp="1"/>
          </p:cNvSpPr>
          <p:nvPr>
            <p:ph idx="1"/>
          </p:nvPr>
        </p:nvSpPr>
        <p:spPr/>
        <p:txBody>
          <a:bodyPr/>
          <a:lstStyle/>
          <a:p>
            <a:r>
              <a:rPr lang="en-US" dirty="0"/>
              <a:t>IT seems critical</a:t>
            </a:r>
          </a:p>
          <a:p>
            <a:r>
              <a:rPr lang="en-US" dirty="0"/>
              <a:t>Lots of pieces are done for us… </a:t>
            </a:r>
          </a:p>
          <a:p>
            <a:pPr lvl="1"/>
            <a:r>
              <a:rPr lang="en-US" dirty="0"/>
              <a:t>Incentives transfer is already digital</a:t>
            </a:r>
          </a:p>
          <a:p>
            <a:pPr lvl="1"/>
            <a:r>
              <a:rPr lang="en-US" dirty="0"/>
              <a:t>Some behavior monitoring tools exist</a:t>
            </a:r>
          </a:p>
          <a:p>
            <a:pPr lvl="1"/>
            <a:r>
              <a:rPr lang="en-US" dirty="0"/>
              <a:t>Databases support logging of transactions</a:t>
            </a:r>
          </a:p>
          <a:p>
            <a:r>
              <a:rPr lang="en-US" dirty="0"/>
              <a:t>Our incentive systems have common patterns</a:t>
            </a:r>
          </a:p>
          <a:p>
            <a:pPr lvl="1"/>
            <a:r>
              <a:rPr lang="en-US" dirty="0"/>
              <a:t>Something happens that someone gets an incentive for</a:t>
            </a:r>
          </a:p>
          <a:p>
            <a:endParaRPr lang="en-US" dirty="0"/>
          </a:p>
          <a:p>
            <a:pPr lvl="1"/>
            <a:endParaRPr lang="en-US" dirty="0"/>
          </a:p>
          <a:p>
            <a:endParaRPr lang="en-US" dirty="0"/>
          </a:p>
          <a:p>
            <a:endParaRPr lang="en-US" dirty="0"/>
          </a:p>
        </p:txBody>
      </p:sp>
      <p:sp>
        <p:nvSpPr>
          <p:cNvPr id="4" name="Slide Number Placeholder 3">
            <a:extLst>
              <a:ext uri="{FF2B5EF4-FFF2-40B4-BE49-F238E27FC236}">
                <a16:creationId xmlns:a16="http://schemas.microsoft.com/office/drawing/2014/main" id="{B49D7F58-6DC9-054E-A569-090A0F81F7CD}"/>
              </a:ext>
            </a:extLst>
          </p:cNvPr>
          <p:cNvSpPr>
            <a:spLocks noGrp="1"/>
          </p:cNvSpPr>
          <p:nvPr>
            <p:ph type="sldNum" sz="quarter" idx="12"/>
          </p:nvPr>
        </p:nvSpPr>
        <p:spPr/>
        <p:txBody>
          <a:bodyPr/>
          <a:lstStyle/>
          <a:p>
            <a:fld id="{A3A8CF9A-89C2-404D-8827-D018C76B10DE}" type="slidenum">
              <a:rPr lang="en-US" smtClean="0"/>
              <a:t>5</a:t>
            </a:fld>
            <a:endParaRPr lang="en-US"/>
          </a:p>
        </p:txBody>
      </p:sp>
    </p:spTree>
    <p:extLst>
      <p:ext uri="{BB962C8B-B14F-4D97-AF65-F5344CB8AC3E}">
        <p14:creationId xmlns:p14="http://schemas.microsoft.com/office/powerpoint/2010/main" val="37200940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bldLvl="2"/>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ADB9D2-F975-9047-85E3-C12A031F1C83}"/>
              </a:ext>
            </a:extLst>
          </p:cNvPr>
          <p:cNvSpPr>
            <a:spLocks noGrp="1"/>
          </p:cNvSpPr>
          <p:nvPr>
            <p:ph type="title"/>
          </p:nvPr>
        </p:nvSpPr>
        <p:spPr/>
        <p:txBody>
          <a:bodyPr/>
          <a:lstStyle/>
          <a:p>
            <a:r>
              <a:rPr lang="en-US" dirty="0"/>
              <a:t>What do other researchers do? </a:t>
            </a:r>
          </a:p>
        </p:txBody>
      </p:sp>
      <p:sp>
        <p:nvSpPr>
          <p:cNvPr id="3" name="Content Placeholder 2">
            <a:extLst>
              <a:ext uri="{FF2B5EF4-FFF2-40B4-BE49-F238E27FC236}">
                <a16:creationId xmlns:a16="http://schemas.microsoft.com/office/drawing/2014/main" id="{963CEC2E-98A4-B044-95DE-9921D5B77236}"/>
              </a:ext>
            </a:extLst>
          </p:cNvPr>
          <p:cNvSpPr>
            <a:spLocks noGrp="1"/>
          </p:cNvSpPr>
          <p:nvPr>
            <p:ph idx="1"/>
          </p:nvPr>
        </p:nvSpPr>
        <p:spPr>
          <a:xfrm>
            <a:off x="315264" y="1257335"/>
            <a:ext cx="11577911" cy="4758950"/>
          </a:xfrm>
        </p:spPr>
        <p:txBody>
          <a:bodyPr>
            <a:normAutofit/>
          </a:bodyPr>
          <a:lstStyle/>
          <a:p>
            <a:pPr marL="571500" indent="-571500"/>
            <a:r>
              <a:rPr lang="en-US" dirty="0"/>
              <a:t>Incentive systems influence participation and population</a:t>
            </a:r>
          </a:p>
          <a:p>
            <a:pPr marL="571500" indent="-571500"/>
            <a:r>
              <a:rPr lang="en-US" dirty="0"/>
              <a:t>175 papers and abstracts from ACM DEV, CHI, and ICTD</a:t>
            </a:r>
          </a:p>
          <a:p>
            <a:pPr marL="571500" indent="-571500"/>
            <a:r>
              <a:rPr lang="en-US" dirty="0"/>
              <a:t>215 papers from medical education journals </a:t>
            </a:r>
            <a:r>
              <a:rPr lang="en-US" sz="2400" baseline="30000" dirty="0"/>
              <a:t>[1]</a:t>
            </a:r>
          </a:p>
          <a:p>
            <a:pPr marL="571500" indent="-571500"/>
            <a:r>
              <a:rPr lang="en-US" dirty="0"/>
              <a:t>Sorted into:</a:t>
            </a:r>
          </a:p>
          <a:p>
            <a:pPr marL="1028700" lvl="1" indent="-571500"/>
            <a:r>
              <a:rPr lang="en-US" dirty="0"/>
              <a:t>No human subject</a:t>
            </a:r>
          </a:p>
          <a:p>
            <a:pPr marL="1028700" lvl="1" indent="-571500"/>
            <a:r>
              <a:rPr lang="en-US" dirty="0"/>
              <a:t>No mention</a:t>
            </a:r>
          </a:p>
          <a:p>
            <a:pPr marL="1028700" lvl="1" indent="-571500"/>
            <a:r>
              <a:rPr lang="en-US" dirty="0"/>
              <a:t>Some mention</a:t>
            </a:r>
          </a:p>
          <a:p>
            <a:pPr marL="1028700" lvl="1" indent="-571500"/>
            <a:r>
              <a:rPr lang="en-US" dirty="0"/>
              <a:t>Discussed</a:t>
            </a:r>
          </a:p>
          <a:p>
            <a:pPr marL="0" indent="0">
              <a:buNone/>
            </a:pPr>
            <a:endParaRPr lang="en-US" dirty="0"/>
          </a:p>
          <a:p>
            <a:pPr marL="457200" lvl="1" indent="0">
              <a:buNone/>
            </a:pPr>
            <a:endParaRPr lang="en-US" dirty="0"/>
          </a:p>
          <a:p>
            <a:pPr marL="571500" indent="-571500"/>
            <a:endParaRPr lang="en-US" dirty="0"/>
          </a:p>
          <a:p>
            <a:pPr marL="0" indent="0">
              <a:buNone/>
            </a:pPr>
            <a:endParaRPr lang="en-US" dirty="0"/>
          </a:p>
        </p:txBody>
      </p:sp>
      <p:sp>
        <p:nvSpPr>
          <p:cNvPr id="4" name="Slide Number Placeholder 3">
            <a:extLst>
              <a:ext uri="{FF2B5EF4-FFF2-40B4-BE49-F238E27FC236}">
                <a16:creationId xmlns:a16="http://schemas.microsoft.com/office/drawing/2014/main" id="{52A13D6B-71DF-8249-A30F-9A0571BFA412}"/>
              </a:ext>
            </a:extLst>
          </p:cNvPr>
          <p:cNvSpPr>
            <a:spLocks noGrp="1"/>
          </p:cNvSpPr>
          <p:nvPr>
            <p:ph type="sldNum" sz="quarter" idx="12"/>
          </p:nvPr>
        </p:nvSpPr>
        <p:spPr/>
        <p:txBody>
          <a:bodyPr/>
          <a:lstStyle/>
          <a:p>
            <a:fld id="{A3A8CF9A-89C2-404D-8827-D018C76B10DE}" type="slidenum">
              <a:rPr lang="en-US" smtClean="0"/>
              <a:t>6</a:t>
            </a:fld>
            <a:endParaRPr lang="en-US"/>
          </a:p>
        </p:txBody>
      </p:sp>
      <p:sp>
        <p:nvSpPr>
          <p:cNvPr id="5" name="TextBox 4">
            <a:extLst>
              <a:ext uri="{FF2B5EF4-FFF2-40B4-BE49-F238E27FC236}">
                <a16:creationId xmlns:a16="http://schemas.microsoft.com/office/drawing/2014/main" id="{17B09E16-8DDC-C647-863F-FCD7937AB817}"/>
              </a:ext>
            </a:extLst>
          </p:cNvPr>
          <p:cNvSpPr txBox="1"/>
          <p:nvPr/>
        </p:nvSpPr>
        <p:spPr>
          <a:xfrm>
            <a:off x="16503657" y="12431627"/>
            <a:ext cx="1513556" cy="1015663"/>
          </a:xfrm>
          <a:prstGeom prst="rect">
            <a:avLst/>
          </a:prstGeom>
          <a:noFill/>
        </p:spPr>
        <p:txBody>
          <a:bodyPr wrap="none" rtlCol="0">
            <a:spAutoFit/>
          </a:bodyPr>
          <a:lstStyle/>
          <a:p>
            <a:r>
              <a:rPr lang="en-US" sz="6000" dirty="0"/>
              <a:t>55%</a:t>
            </a:r>
          </a:p>
        </p:txBody>
      </p:sp>
      <p:sp>
        <p:nvSpPr>
          <p:cNvPr id="6" name="TextBox 5">
            <a:extLst>
              <a:ext uri="{FF2B5EF4-FFF2-40B4-BE49-F238E27FC236}">
                <a16:creationId xmlns:a16="http://schemas.microsoft.com/office/drawing/2014/main" id="{2EC9123A-BD5D-DE48-B199-E1B4D3816271}"/>
              </a:ext>
            </a:extLst>
          </p:cNvPr>
          <p:cNvSpPr txBox="1"/>
          <p:nvPr/>
        </p:nvSpPr>
        <p:spPr>
          <a:xfrm>
            <a:off x="21477750" y="12393527"/>
            <a:ext cx="1513556" cy="1015663"/>
          </a:xfrm>
          <a:prstGeom prst="rect">
            <a:avLst/>
          </a:prstGeom>
          <a:noFill/>
        </p:spPr>
        <p:txBody>
          <a:bodyPr wrap="none" rtlCol="0">
            <a:spAutoFit/>
          </a:bodyPr>
          <a:lstStyle/>
          <a:p>
            <a:r>
              <a:rPr lang="en-US" sz="6000" dirty="0"/>
              <a:t>31%</a:t>
            </a:r>
          </a:p>
        </p:txBody>
      </p:sp>
      <p:sp>
        <p:nvSpPr>
          <p:cNvPr id="7" name="TextBox 6">
            <a:extLst>
              <a:ext uri="{FF2B5EF4-FFF2-40B4-BE49-F238E27FC236}">
                <a16:creationId xmlns:a16="http://schemas.microsoft.com/office/drawing/2014/main" id="{4C7E2FA2-F47A-D142-880B-C67209ED4231}"/>
              </a:ext>
            </a:extLst>
          </p:cNvPr>
          <p:cNvSpPr txBox="1"/>
          <p:nvPr/>
        </p:nvSpPr>
        <p:spPr>
          <a:xfrm>
            <a:off x="26107550" y="12431627"/>
            <a:ext cx="1513556" cy="1015663"/>
          </a:xfrm>
          <a:prstGeom prst="rect">
            <a:avLst/>
          </a:prstGeom>
          <a:noFill/>
        </p:spPr>
        <p:txBody>
          <a:bodyPr wrap="none" rtlCol="0">
            <a:spAutoFit/>
          </a:bodyPr>
          <a:lstStyle/>
          <a:p>
            <a:r>
              <a:rPr lang="en-US" sz="6000" dirty="0">
                <a:solidFill>
                  <a:srgbClr val="FF0000"/>
                </a:solidFill>
              </a:rPr>
              <a:t>14%</a:t>
            </a:r>
          </a:p>
        </p:txBody>
      </p:sp>
      <p:sp>
        <p:nvSpPr>
          <p:cNvPr id="8" name="TextBox 7">
            <a:extLst>
              <a:ext uri="{FF2B5EF4-FFF2-40B4-BE49-F238E27FC236}">
                <a16:creationId xmlns:a16="http://schemas.microsoft.com/office/drawing/2014/main" id="{78E645BC-7D49-A642-9AB6-42F43808683C}"/>
              </a:ext>
            </a:extLst>
          </p:cNvPr>
          <p:cNvSpPr txBox="1"/>
          <p:nvPr/>
        </p:nvSpPr>
        <p:spPr>
          <a:xfrm>
            <a:off x="15288934" y="11316216"/>
            <a:ext cx="3943002" cy="1015663"/>
          </a:xfrm>
          <a:prstGeom prst="rect">
            <a:avLst/>
          </a:prstGeom>
          <a:noFill/>
        </p:spPr>
        <p:txBody>
          <a:bodyPr wrap="none" rtlCol="0">
            <a:spAutoFit/>
          </a:bodyPr>
          <a:lstStyle/>
          <a:p>
            <a:r>
              <a:rPr lang="en-US" sz="6000" dirty="0"/>
              <a:t>No Mention</a:t>
            </a:r>
          </a:p>
        </p:txBody>
      </p:sp>
      <p:sp>
        <p:nvSpPr>
          <p:cNvPr id="9" name="TextBox 8">
            <a:extLst>
              <a:ext uri="{FF2B5EF4-FFF2-40B4-BE49-F238E27FC236}">
                <a16:creationId xmlns:a16="http://schemas.microsoft.com/office/drawing/2014/main" id="{E6D1DDB6-6DE7-FE48-AF8A-FAF93EAC5232}"/>
              </a:ext>
            </a:extLst>
          </p:cNvPr>
          <p:cNvSpPr txBox="1"/>
          <p:nvPr/>
        </p:nvSpPr>
        <p:spPr>
          <a:xfrm>
            <a:off x="19835826" y="11316216"/>
            <a:ext cx="4797404" cy="1015663"/>
          </a:xfrm>
          <a:prstGeom prst="rect">
            <a:avLst/>
          </a:prstGeom>
          <a:noFill/>
        </p:spPr>
        <p:txBody>
          <a:bodyPr wrap="none" rtlCol="0">
            <a:spAutoFit/>
          </a:bodyPr>
          <a:lstStyle/>
          <a:p>
            <a:r>
              <a:rPr lang="en-US" sz="6000" dirty="0"/>
              <a:t>Some Mention</a:t>
            </a:r>
          </a:p>
        </p:txBody>
      </p:sp>
      <p:sp>
        <p:nvSpPr>
          <p:cNvPr id="10" name="TextBox 9">
            <a:extLst>
              <a:ext uri="{FF2B5EF4-FFF2-40B4-BE49-F238E27FC236}">
                <a16:creationId xmlns:a16="http://schemas.microsoft.com/office/drawing/2014/main" id="{AA3F97C2-0543-EE4D-A57F-E59B1C1DB47C}"/>
              </a:ext>
            </a:extLst>
          </p:cNvPr>
          <p:cNvSpPr txBox="1"/>
          <p:nvPr/>
        </p:nvSpPr>
        <p:spPr>
          <a:xfrm>
            <a:off x="25237120" y="11316216"/>
            <a:ext cx="3254417" cy="1015663"/>
          </a:xfrm>
          <a:prstGeom prst="rect">
            <a:avLst/>
          </a:prstGeom>
          <a:noFill/>
        </p:spPr>
        <p:txBody>
          <a:bodyPr wrap="none" rtlCol="0">
            <a:spAutoFit/>
          </a:bodyPr>
          <a:lstStyle/>
          <a:p>
            <a:r>
              <a:rPr lang="en-US" sz="6000" dirty="0"/>
              <a:t>Discussed</a:t>
            </a:r>
          </a:p>
        </p:txBody>
      </p:sp>
      <p:sp>
        <p:nvSpPr>
          <p:cNvPr id="11" name="TextBox 10">
            <a:extLst>
              <a:ext uri="{FF2B5EF4-FFF2-40B4-BE49-F238E27FC236}">
                <a16:creationId xmlns:a16="http://schemas.microsoft.com/office/drawing/2014/main" id="{A5CCC0FA-37DA-9B43-8B1D-AB2E72E4AD06}"/>
              </a:ext>
            </a:extLst>
          </p:cNvPr>
          <p:cNvSpPr txBox="1"/>
          <p:nvPr/>
        </p:nvSpPr>
        <p:spPr>
          <a:xfrm>
            <a:off x="16656057" y="12584027"/>
            <a:ext cx="1513556" cy="1015663"/>
          </a:xfrm>
          <a:prstGeom prst="rect">
            <a:avLst/>
          </a:prstGeom>
          <a:noFill/>
        </p:spPr>
        <p:txBody>
          <a:bodyPr wrap="none" rtlCol="0">
            <a:spAutoFit/>
          </a:bodyPr>
          <a:lstStyle/>
          <a:p>
            <a:r>
              <a:rPr lang="en-US" sz="6000" dirty="0"/>
              <a:t>55%</a:t>
            </a:r>
          </a:p>
        </p:txBody>
      </p:sp>
      <p:sp>
        <p:nvSpPr>
          <p:cNvPr id="12" name="TextBox 11">
            <a:extLst>
              <a:ext uri="{FF2B5EF4-FFF2-40B4-BE49-F238E27FC236}">
                <a16:creationId xmlns:a16="http://schemas.microsoft.com/office/drawing/2014/main" id="{AF8E884A-431B-1D49-8FE2-C2C3CFECD7CB}"/>
              </a:ext>
            </a:extLst>
          </p:cNvPr>
          <p:cNvSpPr txBox="1"/>
          <p:nvPr/>
        </p:nvSpPr>
        <p:spPr>
          <a:xfrm>
            <a:off x="21630150" y="12545927"/>
            <a:ext cx="1513556" cy="1015663"/>
          </a:xfrm>
          <a:prstGeom prst="rect">
            <a:avLst/>
          </a:prstGeom>
          <a:noFill/>
        </p:spPr>
        <p:txBody>
          <a:bodyPr wrap="none" rtlCol="0">
            <a:spAutoFit/>
          </a:bodyPr>
          <a:lstStyle/>
          <a:p>
            <a:r>
              <a:rPr lang="en-US" sz="6000" dirty="0"/>
              <a:t>31%</a:t>
            </a:r>
          </a:p>
        </p:txBody>
      </p:sp>
      <p:sp>
        <p:nvSpPr>
          <p:cNvPr id="13" name="TextBox 12">
            <a:extLst>
              <a:ext uri="{FF2B5EF4-FFF2-40B4-BE49-F238E27FC236}">
                <a16:creationId xmlns:a16="http://schemas.microsoft.com/office/drawing/2014/main" id="{53A5D7D9-EEB6-0A42-8435-473E0CB14371}"/>
              </a:ext>
            </a:extLst>
          </p:cNvPr>
          <p:cNvSpPr txBox="1"/>
          <p:nvPr/>
        </p:nvSpPr>
        <p:spPr>
          <a:xfrm>
            <a:off x="26259950" y="12584027"/>
            <a:ext cx="1513556" cy="1015663"/>
          </a:xfrm>
          <a:prstGeom prst="rect">
            <a:avLst/>
          </a:prstGeom>
          <a:noFill/>
        </p:spPr>
        <p:txBody>
          <a:bodyPr wrap="none" rtlCol="0">
            <a:spAutoFit/>
          </a:bodyPr>
          <a:lstStyle/>
          <a:p>
            <a:r>
              <a:rPr lang="en-US" sz="6000" dirty="0">
                <a:solidFill>
                  <a:srgbClr val="FF0000"/>
                </a:solidFill>
              </a:rPr>
              <a:t>14%</a:t>
            </a:r>
          </a:p>
        </p:txBody>
      </p:sp>
      <p:sp>
        <p:nvSpPr>
          <p:cNvPr id="14" name="TextBox 13">
            <a:extLst>
              <a:ext uri="{FF2B5EF4-FFF2-40B4-BE49-F238E27FC236}">
                <a16:creationId xmlns:a16="http://schemas.microsoft.com/office/drawing/2014/main" id="{5D9A4F7E-1664-A044-B1D3-E8D5A2E2D258}"/>
              </a:ext>
            </a:extLst>
          </p:cNvPr>
          <p:cNvSpPr txBox="1"/>
          <p:nvPr/>
        </p:nvSpPr>
        <p:spPr>
          <a:xfrm>
            <a:off x="15441334" y="11468616"/>
            <a:ext cx="3943002" cy="1015663"/>
          </a:xfrm>
          <a:prstGeom prst="rect">
            <a:avLst/>
          </a:prstGeom>
          <a:noFill/>
        </p:spPr>
        <p:txBody>
          <a:bodyPr wrap="none" rtlCol="0">
            <a:spAutoFit/>
          </a:bodyPr>
          <a:lstStyle/>
          <a:p>
            <a:r>
              <a:rPr lang="en-US" sz="6000" dirty="0"/>
              <a:t>No Mention</a:t>
            </a:r>
          </a:p>
        </p:txBody>
      </p:sp>
      <p:sp>
        <p:nvSpPr>
          <p:cNvPr id="15" name="TextBox 14">
            <a:extLst>
              <a:ext uri="{FF2B5EF4-FFF2-40B4-BE49-F238E27FC236}">
                <a16:creationId xmlns:a16="http://schemas.microsoft.com/office/drawing/2014/main" id="{29D5F20E-AFFF-BC48-BE92-FC40CE80C8CD}"/>
              </a:ext>
            </a:extLst>
          </p:cNvPr>
          <p:cNvSpPr txBox="1"/>
          <p:nvPr/>
        </p:nvSpPr>
        <p:spPr>
          <a:xfrm>
            <a:off x="19988226" y="11468616"/>
            <a:ext cx="4797404" cy="1015663"/>
          </a:xfrm>
          <a:prstGeom prst="rect">
            <a:avLst/>
          </a:prstGeom>
          <a:noFill/>
        </p:spPr>
        <p:txBody>
          <a:bodyPr wrap="none" rtlCol="0">
            <a:spAutoFit/>
          </a:bodyPr>
          <a:lstStyle/>
          <a:p>
            <a:r>
              <a:rPr lang="en-US" sz="6000" dirty="0"/>
              <a:t>Some Mention</a:t>
            </a:r>
          </a:p>
        </p:txBody>
      </p:sp>
      <p:sp>
        <p:nvSpPr>
          <p:cNvPr id="16" name="TextBox 15">
            <a:extLst>
              <a:ext uri="{FF2B5EF4-FFF2-40B4-BE49-F238E27FC236}">
                <a16:creationId xmlns:a16="http://schemas.microsoft.com/office/drawing/2014/main" id="{7ED2EA18-E550-4745-A44A-C9A335747899}"/>
              </a:ext>
            </a:extLst>
          </p:cNvPr>
          <p:cNvSpPr txBox="1"/>
          <p:nvPr/>
        </p:nvSpPr>
        <p:spPr>
          <a:xfrm>
            <a:off x="25389520" y="11468616"/>
            <a:ext cx="3254417" cy="1015663"/>
          </a:xfrm>
          <a:prstGeom prst="rect">
            <a:avLst/>
          </a:prstGeom>
          <a:noFill/>
        </p:spPr>
        <p:txBody>
          <a:bodyPr wrap="none" rtlCol="0">
            <a:spAutoFit/>
          </a:bodyPr>
          <a:lstStyle/>
          <a:p>
            <a:r>
              <a:rPr lang="en-US" sz="6000" dirty="0"/>
              <a:t>Discussed</a:t>
            </a:r>
          </a:p>
        </p:txBody>
      </p:sp>
      <p:sp>
        <p:nvSpPr>
          <p:cNvPr id="17" name="TextBox 16">
            <a:extLst>
              <a:ext uri="{FF2B5EF4-FFF2-40B4-BE49-F238E27FC236}">
                <a16:creationId xmlns:a16="http://schemas.microsoft.com/office/drawing/2014/main" id="{72BE9344-5F13-B94D-9965-AF6778618464}"/>
              </a:ext>
            </a:extLst>
          </p:cNvPr>
          <p:cNvSpPr txBox="1"/>
          <p:nvPr/>
        </p:nvSpPr>
        <p:spPr>
          <a:xfrm>
            <a:off x="16808457" y="12736427"/>
            <a:ext cx="1513556" cy="1015663"/>
          </a:xfrm>
          <a:prstGeom prst="rect">
            <a:avLst/>
          </a:prstGeom>
          <a:noFill/>
        </p:spPr>
        <p:txBody>
          <a:bodyPr wrap="none" rtlCol="0">
            <a:spAutoFit/>
          </a:bodyPr>
          <a:lstStyle/>
          <a:p>
            <a:r>
              <a:rPr lang="en-US" sz="6000" dirty="0"/>
              <a:t>55%</a:t>
            </a:r>
          </a:p>
        </p:txBody>
      </p:sp>
      <p:sp>
        <p:nvSpPr>
          <p:cNvPr id="18" name="TextBox 17">
            <a:extLst>
              <a:ext uri="{FF2B5EF4-FFF2-40B4-BE49-F238E27FC236}">
                <a16:creationId xmlns:a16="http://schemas.microsoft.com/office/drawing/2014/main" id="{F1DEEBF1-A4EF-CA42-B7A6-CF6FAA86F0A9}"/>
              </a:ext>
            </a:extLst>
          </p:cNvPr>
          <p:cNvSpPr txBox="1"/>
          <p:nvPr/>
        </p:nvSpPr>
        <p:spPr>
          <a:xfrm>
            <a:off x="21782550" y="12698327"/>
            <a:ext cx="1513556" cy="1015663"/>
          </a:xfrm>
          <a:prstGeom prst="rect">
            <a:avLst/>
          </a:prstGeom>
          <a:noFill/>
        </p:spPr>
        <p:txBody>
          <a:bodyPr wrap="none" rtlCol="0">
            <a:spAutoFit/>
          </a:bodyPr>
          <a:lstStyle/>
          <a:p>
            <a:r>
              <a:rPr lang="en-US" sz="6000" dirty="0"/>
              <a:t>31%</a:t>
            </a:r>
          </a:p>
        </p:txBody>
      </p:sp>
      <p:sp>
        <p:nvSpPr>
          <p:cNvPr id="19" name="TextBox 18">
            <a:extLst>
              <a:ext uri="{FF2B5EF4-FFF2-40B4-BE49-F238E27FC236}">
                <a16:creationId xmlns:a16="http://schemas.microsoft.com/office/drawing/2014/main" id="{32E5CB72-518C-2147-BAD7-9B2A85933937}"/>
              </a:ext>
            </a:extLst>
          </p:cNvPr>
          <p:cNvSpPr txBox="1"/>
          <p:nvPr/>
        </p:nvSpPr>
        <p:spPr>
          <a:xfrm>
            <a:off x="26412350" y="12736427"/>
            <a:ext cx="1513556" cy="1015663"/>
          </a:xfrm>
          <a:prstGeom prst="rect">
            <a:avLst/>
          </a:prstGeom>
          <a:noFill/>
        </p:spPr>
        <p:txBody>
          <a:bodyPr wrap="none" rtlCol="0">
            <a:spAutoFit/>
          </a:bodyPr>
          <a:lstStyle/>
          <a:p>
            <a:r>
              <a:rPr lang="en-US" sz="6000" dirty="0">
                <a:solidFill>
                  <a:srgbClr val="FF0000"/>
                </a:solidFill>
              </a:rPr>
              <a:t>14%</a:t>
            </a:r>
          </a:p>
        </p:txBody>
      </p:sp>
      <p:sp>
        <p:nvSpPr>
          <p:cNvPr id="20" name="TextBox 19">
            <a:extLst>
              <a:ext uri="{FF2B5EF4-FFF2-40B4-BE49-F238E27FC236}">
                <a16:creationId xmlns:a16="http://schemas.microsoft.com/office/drawing/2014/main" id="{4B4CF13E-F1A3-1247-BEEB-1F9AD2747DC7}"/>
              </a:ext>
            </a:extLst>
          </p:cNvPr>
          <p:cNvSpPr txBox="1"/>
          <p:nvPr/>
        </p:nvSpPr>
        <p:spPr>
          <a:xfrm>
            <a:off x="15593734" y="11621016"/>
            <a:ext cx="3943002" cy="1015663"/>
          </a:xfrm>
          <a:prstGeom prst="rect">
            <a:avLst/>
          </a:prstGeom>
          <a:noFill/>
        </p:spPr>
        <p:txBody>
          <a:bodyPr wrap="none" rtlCol="0">
            <a:spAutoFit/>
          </a:bodyPr>
          <a:lstStyle/>
          <a:p>
            <a:r>
              <a:rPr lang="en-US" sz="6000" dirty="0"/>
              <a:t>No Mention</a:t>
            </a:r>
          </a:p>
        </p:txBody>
      </p:sp>
      <p:sp>
        <p:nvSpPr>
          <p:cNvPr id="21" name="TextBox 20">
            <a:extLst>
              <a:ext uri="{FF2B5EF4-FFF2-40B4-BE49-F238E27FC236}">
                <a16:creationId xmlns:a16="http://schemas.microsoft.com/office/drawing/2014/main" id="{10734AE7-8872-6841-9CAC-3E0A11B1B3E4}"/>
              </a:ext>
            </a:extLst>
          </p:cNvPr>
          <p:cNvSpPr txBox="1"/>
          <p:nvPr/>
        </p:nvSpPr>
        <p:spPr>
          <a:xfrm>
            <a:off x="20140626" y="11621016"/>
            <a:ext cx="4797404" cy="1015663"/>
          </a:xfrm>
          <a:prstGeom prst="rect">
            <a:avLst/>
          </a:prstGeom>
          <a:noFill/>
        </p:spPr>
        <p:txBody>
          <a:bodyPr wrap="none" rtlCol="0">
            <a:spAutoFit/>
          </a:bodyPr>
          <a:lstStyle/>
          <a:p>
            <a:r>
              <a:rPr lang="en-US" sz="6000" dirty="0"/>
              <a:t>Some Mention</a:t>
            </a:r>
          </a:p>
        </p:txBody>
      </p:sp>
      <p:sp>
        <p:nvSpPr>
          <p:cNvPr id="22" name="TextBox 21">
            <a:extLst>
              <a:ext uri="{FF2B5EF4-FFF2-40B4-BE49-F238E27FC236}">
                <a16:creationId xmlns:a16="http://schemas.microsoft.com/office/drawing/2014/main" id="{6E1BECC0-2CB7-944F-A0A3-52AE38D87DB0}"/>
              </a:ext>
            </a:extLst>
          </p:cNvPr>
          <p:cNvSpPr txBox="1"/>
          <p:nvPr/>
        </p:nvSpPr>
        <p:spPr>
          <a:xfrm>
            <a:off x="25541920" y="11621016"/>
            <a:ext cx="3254417" cy="1015663"/>
          </a:xfrm>
          <a:prstGeom prst="rect">
            <a:avLst/>
          </a:prstGeom>
          <a:noFill/>
        </p:spPr>
        <p:txBody>
          <a:bodyPr wrap="none" rtlCol="0">
            <a:spAutoFit/>
          </a:bodyPr>
          <a:lstStyle/>
          <a:p>
            <a:r>
              <a:rPr lang="en-US" sz="6000" dirty="0"/>
              <a:t>Discussed</a:t>
            </a:r>
          </a:p>
        </p:txBody>
      </p:sp>
      <p:sp>
        <p:nvSpPr>
          <p:cNvPr id="23" name="TextBox 22">
            <a:extLst>
              <a:ext uri="{FF2B5EF4-FFF2-40B4-BE49-F238E27FC236}">
                <a16:creationId xmlns:a16="http://schemas.microsoft.com/office/drawing/2014/main" id="{69F8BF4D-3F3E-B74D-8D80-4ACC7256489C}"/>
              </a:ext>
            </a:extLst>
          </p:cNvPr>
          <p:cNvSpPr txBox="1"/>
          <p:nvPr/>
        </p:nvSpPr>
        <p:spPr>
          <a:xfrm>
            <a:off x="16960857" y="12888827"/>
            <a:ext cx="1513556" cy="1015663"/>
          </a:xfrm>
          <a:prstGeom prst="rect">
            <a:avLst/>
          </a:prstGeom>
          <a:noFill/>
        </p:spPr>
        <p:txBody>
          <a:bodyPr wrap="none" rtlCol="0">
            <a:spAutoFit/>
          </a:bodyPr>
          <a:lstStyle/>
          <a:p>
            <a:r>
              <a:rPr lang="en-US" sz="6000" dirty="0"/>
              <a:t>55%</a:t>
            </a:r>
          </a:p>
        </p:txBody>
      </p:sp>
      <p:sp>
        <p:nvSpPr>
          <p:cNvPr id="24" name="TextBox 23">
            <a:extLst>
              <a:ext uri="{FF2B5EF4-FFF2-40B4-BE49-F238E27FC236}">
                <a16:creationId xmlns:a16="http://schemas.microsoft.com/office/drawing/2014/main" id="{511E7A1D-CA33-754B-A013-00CEA0B429EF}"/>
              </a:ext>
            </a:extLst>
          </p:cNvPr>
          <p:cNvSpPr txBox="1"/>
          <p:nvPr/>
        </p:nvSpPr>
        <p:spPr>
          <a:xfrm>
            <a:off x="21934950" y="12850727"/>
            <a:ext cx="1513556" cy="1015663"/>
          </a:xfrm>
          <a:prstGeom prst="rect">
            <a:avLst/>
          </a:prstGeom>
          <a:noFill/>
        </p:spPr>
        <p:txBody>
          <a:bodyPr wrap="none" rtlCol="0">
            <a:spAutoFit/>
          </a:bodyPr>
          <a:lstStyle/>
          <a:p>
            <a:r>
              <a:rPr lang="en-US" sz="6000" dirty="0"/>
              <a:t>31%</a:t>
            </a:r>
          </a:p>
        </p:txBody>
      </p:sp>
      <p:sp>
        <p:nvSpPr>
          <p:cNvPr id="25" name="TextBox 24">
            <a:extLst>
              <a:ext uri="{FF2B5EF4-FFF2-40B4-BE49-F238E27FC236}">
                <a16:creationId xmlns:a16="http://schemas.microsoft.com/office/drawing/2014/main" id="{0B2136A1-1D5D-934B-94D3-1B60AA786A33}"/>
              </a:ext>
            </a:extLst>
          </p:cNvPr>
          <p:cNvSpPr txBox="1"/>
          <p:nvPr/>
        </p:nvSpPr>
        <p:spPr>
          <a:xfrm>
            <a:off x="26564750" y="12888827"/>
            <a:ext cx="1513556" cy="1015663"/>
          </a:xfrm>
          <a:prstGeom prst="rect">
            <a:avLst/>
          </a:prstGeom>
          <a:noFill/>
        </p:spPr>
        <p:txBody>
          <a:bodyPr wrap="none" rtlCol="0">
            <a:spAutoFit/>
          </a:bodyPr>
          <a:lstStyle/>
          <a:p>
            <a:r>
              <a:rPr lang="en-US" sz="6000" dirty="0">
                <a:solidFill>
                  <a:srgbClr val="FF0000"/>
                </a:solidFill>
              </a:rPr>
              <a:t>14%</a:t>
            </a:r>
          </a:p>
        </p:txBody>
      </p:sp>
      <p:sp>
        <p:nvSpPr>
          <p:cNvPr id="26" name="TextBox 25">
            <a:extLst>
              <a:ext uri="{FF2B5EF4-FFF2-40B4-BE49-F238E27FC236}">
                <a16:creationId xmlns:a16="http://schemas.microsoft.com/office/drawing/2014/main" id="{0CDDF22B-B9CB-9142-89A2-C83E3DC8E4C6}"/>
              </a:ext>
            </a:extLst>
          </p:cNvPr>
          <p:cNvSpPr txBox="1"/>
          <p:nvPr/>
        </p:nvSpPr>
        <p:spPr>
          <a:xfrm>
            <a:off x="15746134" y="11773416"/>
            <a:ext cx="3943002" cy="1015663"/>
          </a:xfrm>
          <a:prstGeom prst="rect">
            <a:avLst/>
          </a:prstGeom>
          <a:noFill/>
        </p:spPr>
        <p:txBody>
          <a:bodyPr wrap="none" rtlCol="0">
            <a:spAutoFit/>
          </a:bodyPr>
          <a:lstStyle/>
          <a:p>
            <a:r>
              <a:rPr lang="en-US" sz="6000" dirty="0"/>
              <a:t>No Mention</a:t>
            </a:r>
          </a:p>
        </p:txBody>
      </p:sp>
      <p:sp>
        <p:nvSpPr>
          <p:cNvPr id="27" name="TextBox 26">
            <a:extLst>
              <a:ext uri="{FF2B5EF4-FFF2-40B4-BE49-F238E27FC236}">
                <a16:creationId xmlns:a16="http://schemas.microsoft.com/office/drawing/2014/main" id="{34344F98-7A1F-5B49-A92A-89E7D1F7A7B8}"/>
              </a:ext>
            </a:extLst>
          </p:cNvPr>
          <p:cNvSpPr txBox="1"/>
          <p:nvPr/>
        </p:nvSpPr>
        <p:spPr>
          <a:xfrm>
            <a:off x="20293026" y="11773416"/>
            <a:ext cx="4797404" cy="1015663"/>
          </a:xfrm>
          <a:prstGeom prst="rect">
            <a:avLst/>
          </a:prstGeom>
          <a:noFill/>
        </p:spPr>
        <p:txBody>
          <a:bodyPr wrap="none" rtlCol="0">
            <a:spAutoFit/>
          </a:bodyPr>
          <a:lstStyle/>
          <a:p>
            <a:r>
              <a:rPr lang="en-US" sz="6000" dirty="0"/>
              <a:t>Some Mention</a:t>
            </a:r>
          </a:p>
        </p:txBody>
      </p:sp>
      <p:sp>
        <p:nvSpPr>
          <p:cNvPr id="28" name="TextBox 27">
            <a:extLst>
              <a:ext uri="{FF2B5EF4-FFF2-40B4-BE49-F238E27FC236}">
                <a16:creationId xmlns:a16="http://schemas.microsoft.com/office/drawing/2014/main" id="{9BCB09FE-003A-6A48-BE44-34CE56F706C0}"/>
              </a:ext>
            </a:extLst>
          </p:cNvPr>
          <p:cNvSpPr txBox="1"/>
          <p:nvPr/>
        </p:nvSpPr>
        <p:spPr>
          <a:xfrm>
            <a:off x="25694320" y="11773416"/>
            <a:ext cx="3254417" cy="1015663"/>
          </a:xfrm>
          <a:prstGeom prst="rect">
            <a:avLst/>
          </a:prstGeom>
          <a:noFill/>
        </p:spPr>
        <p:txBody>
          <a:bodyPr wrap="none" rtlCol="0">
            <a:spAutoFit/>
          </a:bodyPr>
          <a:lstStyle/>
          <a:p>
            <a:r>
              <a:rPr lang="en-US" sz="6000" dirty="0"/>
              <a:t>Discussed</a:t>
            </a:r>
          </a:p>
        </p:txBody>
      </p:sp>
      <p:sp>
        <p:nvSpPr>
          <p:cNvPr id="29" name="TextBox 28">
            <a:extLst>
              <a:ext uri="{FF2B5EF4-FFF2-40B4-BE49-F238E27FC236}">
                <a16:creationId xmlns:a16="http://schemas.microsoft.com/office/drawing/2014/main" id="{A0A5CC9A-6A43-E94D-A49D-0EC2E3877711}"/>
              </a:ext>
            </a:extLst>
          </p:cNvPr>
          <p:cNvSpPr txBox="1"/>
          <p:nvPr/>
        </p:nvSpPr>
        <p:spPr>
          <a:xfrm>
            <a:off x="17113257" y="13041227"/>
            <a:ext cx="1513556" cy="1015663"/>
          </a:xfrm>
          <a:prstGeom prst="rect">
            <a:avLst/>
          </a:prstGeom>
          <a:noFill/>
        </p:spPr>
        <p:txBody>
          <a:bodyPr wrap="none" rtlCol="0">
            <a:spAutoFit/>
          </a:bodyPr>
          <a:lstStyle/>
          <a:p>
            <a:r>
              <a:rPr lang="en-US" sz="6000" dirty="0"/>
              <a:t>55%</a:t>
            </a:r>
          </a:p>
        </p:txBody>
      </p:sp>
      <p:sp>
        <p:nvSpPr>
          <p:cNvPr id="30" name="TextBox 29">
            <a:extLst>
              <a:ext uri="{FF2B5EF4-FFF2-40B4-BE49-F238E27FC236}">
                <a16:creationId xmlns:a16="http://schemas.microsoft.com/office/drawing/2014/main" id="{3C3BA7B2-49D9-FE44-84D7-00BB7D089925}"/>
              </a:ext>
            </a:extLst>
          </p:cNvPr>
          <p:cNvSpPr txBox="1"/>
          <p:nvPr/>
        </p:nvSpPr>
        <p:spPr>
          <a:xfrm>
            <a:off x="22087350" y="13003127"/>
            <a:ext cx="1513556" cy="1015663"/>
          </a:xfrm>
          <a:prstGeom prst="rect">
            <a:avLst/>
          </a:prstGeom>
          <a:noFill/>
        </p:spPr>
        <p:txBody>
          <a:bodyPr wrap="none" rtlCol="0">
            <a:spAutoFit/>
          </a:bodyPr>
          <a:lstStyle/>
          <a:p>
            <a:r>
              <a:rPr lang="en-US" sz="6000" dirty="0"/>
              <a:t>31%</a:t>
            </a:r>
          </a:p>
        </p:txBody>
      </p:sp>
      <p:sp>
        <p:nvSpPr>
          <p:cNvPr id="31" name="TextBox 30">
            <a:extLst>
              <a:ext uri="{FF2B5EF4-FFF2-40B4-BE49-F238E27FC236}">
                <a16:creationId xmlns:a16="http://schemas.microsoft.com/office/drawing/2014/main" id="{98750FEE-0720-2749-9985-05C93FB90FB1}"/>
              </a:ext>
            </a:extLst>
          </p:cNvPr>
          <p:cNvSpPr txBox="1"/>
          <p:nvPr/>
        </p:nvSpPr>
        <p:spPr>
          <a:xfrm>
            <a:off x="26717150" y="13041227"/>
            <a:ext cx="1513556" cy="1015663"/>
          </a:xfrm>
          <a:prstGeom prst="rect">
            <a:avLst/>
          </a:prstGeom>
          <a:noFill/>
        </p:spPr>
        <p:txBody>
          <a:bodyPr wrap="none" rtlCol="0">
            <a:spAutoFit/>
          </a:bodyPr>
          <a:lstStyle/>
          <a:p>
            <a:r>
              <a:rPr lang="en-US" sz="6000" dirty="0">
                <a:solidFill>
                  <a:srgbClr val="FF0000"/>
                </a:solidFill>
              </a:rPr>
              <a:t>14%</a:t>
            </a:r>
          </a:p>
        </p:txBody>
      </p:sp>
      <p:sp>
        <p:nvSpPr>
          <p:cNvPr id="32" name="TextBox 31">
            <a:extLst>
              <a:ext uri="{FF2B5EF4-FFF2-40B4-BE49-F238E27FC236}">
                <a16:creationId xmlns:a16="http://schemas.microsoft.com/office/drawing/2014/main" id="{88A6A9AF-454E-F94B-B0E9-8D2371F74A03}"/>
              </a:ext>
            </a:extLst>
          </p:cNvPr>
          <p:cNvSpPr txBox="1"/>
          <p:nvPr/>
        </p:nvSpPr>
        <p:spPr>
          <a:xfrm>
            <a:off x="15898534" y="11925816"/>
            <a:ext cx="3943002" cy="1015663"/>
          </a:xfrm>
          <a:prstGeom prst="rect">
            <a:avLst/>
          </a:prstGeom>
          <a:noFill/>
        </p:spPr>
        <p:txBody>
          <a:bodyPr wrap="none" rtlCol="0">
            <a:spAutoFit/>
          </a:bodyPr>
          <a:lstStyle/>
          <a:p>
            <a:r>
              <a:rPr lang="en-US" sz="6000" dirty="0"/>
              <a:t>No Mention</a:t>
            </a:r>
          </a:p>
        </p:txBody>
      </p:sp>
      <p:sp>
        <p:nvSpPr>
          <p:cNvPr id="33" name="TextBox 32">
            <a:extLst>
              <a:ext uri="{FF2B5EF4-FFF2-40B4-BE49-F238E27FC236}">
                <a16:creationId xmlns:a16="http://schemas.microsoft.com/office/drawing/2014/main" id="{50AC8A6C-9FED-BC45-8EA6-61717F361789}"/>
              </a:ext>
            </a:extLst>
          </p:cNvPr>
          <p:cNvSpPr txBox="1"/>
          <p:nvPr/>
        </p:nvSpPr>
        <p:spPr>
          <a:xfrm>
            <a:off x="20445426" y="11925816"/>
            <a:ext cx="4797404" cy="1015663"/>
          </a:xfrm>
          <a:prstGeom prst="rect">
            <a:avLst/>
          </a:prstGeom>
          <a:noFill/>
        </p:spPr>
        <p:txBody>
          <a:bodyPr wrap="none" rtlCol="0">
            <a:spAutoFit/>
          </a:bodyPr>
          <a:lstStyle/>
          <a:p>
            <a:r>
              <a:rPr lang="en-US" sz="6000" dirty="0"/>
              <a:t>Some Mention</a:t>
            </a:r>
          </a:p>
        </p:txBody>
      </p:sp>
      <p:sp>
        <p:nvSpPr>
          <p:cNvPr id="34" name="TextBox 33">
            <a:extLst>
              <a:ext uri="{FF2B5EF4-FFF2-40B4-BE49-F238E27FC236}">
                <a16:creationId xmlns:a16="http://schemas.microsoft.com/office/drawing/2014/main" id="{FE2D863F-C305-2E40-8DE1-33AF5D8B1026}"/>
              </a:ext>
            </a:extLst>
          </p:cNvPr>
          <p:cNvSpPr txBox="1"/>
          <p:nvPr/>
        </p:nvSpPr>
        <p:spPr>
          <a:xfrm>
            <a:off x="25846720" y="11925816"/>
            <a:ext cx="3254417" cy="1015663"/>
          </a:xfrm>
          <a:prstGeom prst="rect">
            <a:avLst/>
          </a:prstGeom>
          <a:noFill/>
        </p:spPr>
        <p:txBody>
          <a:bodyPr wrap="none" rtlCol="0">
            <a:spAutoFit/>
          </a:bodyPr>
          <a:lstStyle/>
          <a:p>
            <a:r>
              <a:rPr lang="en-US" sz="6000" dirty="0"/>
              <a:t>Discussed</a:t>
            </a:r>
          </a:p>
        </p:txBody>
      </p:sp>
      <p:sp>
        <p:nvSpPr>
          <p:cNvPr id="35" name="TextBox 34">
            <a:extLst>
              <a:ext uri="{FF2B5EF4-FFF2-40B4-BE49-F238E27FC236}">
                <a16:creationId xmlns:a16="http://schemas.microsoft.com/office/drawing/2014/main" id="{44F39113-A0FA-954B-8124-ABB11765120A}"/>
              </a:ext>
            </a:extLst>
          </p:cNvPr>
          <p:cNvSpPr txBox="1"/>
          <p:nvPr/>
        </p:nvSpPr>
        <p:spPr>
          <a:xfrm>
            <a:off x="17265657" y="13193627"/>
            <a:ext cx="1513556" cy="1015663"/>
          </a:xfrm>
          <a:prstGeom prst="rect">
            <a:avLst/>
          </a:prstGeom>
          <a:noFill/>
        </p:spPr>
        <p:txBody>
          <a:bodyPr wrap="none" rtlCol="0">
            <a:spAutoFit/>
          </a:bodyPr>
          <a:lstStyle/>
          <a:p>
            <a:r>
              <a:rPr lang="en-US" sz="6000" dirty="0"/>
              <a:t>55%</a:t>
            </a:r>
          </a:p>
        </p:txBody>
      </p:sp>
      <p:sp>
        <p:nvSpPr>
          <p:cNvPr id="36" name="TextBox 35">
            <a:extLst>
              <a:ext uri="{FF2B5EF4-FFF2-40B4-BE49-F238E27FC236}">
                <a16:creationId xmlns:a16="http://schemas.microsoft.com/office/drawing/2014/main" id="{C9F5A15E-CDD2-5B42-9853-358C88F4E741}"/>
              </a:ext>
            </a:extLst>
          </p:cNvPr>
          <p:cNvSpPr txBox="1"/>
          <p:nvPr/>
        </p:nvSpPr>
        <p:spPr>
          <a:xfrm>
            <a:off x="22239750" y="13155527"/>
            <a:ext cx="1513556" cy="1015663"/>
          </a:xfrm>
          <a:prstGeom prst="rect">
            <a:avLst/>
          </a:prstGeom>
          <a:noFill/>
        </p:spPr>
        <p:txBody>
          <a:bodyPr wrap="none" rtlCol="0">
            <a:spAutoFit/>
          </a:bodyPr>
          <a:lstStyle/>
          <a:p>
            <a:r>
              <a:rPr lang="en-US" sz="6000" dirty="0"/>
              <a:t>31%</a:t>
            </a:r>
          </a:p>
        </p:txBody>
      </p:sp>
      <p:sp>
        <p:nvSpPr>
          <p:cNvPr id="37" name="TextBox 36">
            <a:extLst>
              <a:ext uri="{FF2B5EF4-FFF2-40B4-BE49-F238E27FC236}">
                <a16:creationId xmlns:a16="http://schemas.microsoft.com/office/drawing/2014/main" id="{E6C0C03F-C744-8A40-B6D7-814EDDFD915A}"/>
              </a:ext>
            </a:extLst>
          </p:cNvPr>
          <p:cNvSpPr txBox="1"/>
          <p:nvPr/>
        </p:nvSpPr>
        <p:spPr>
          <a:xfrm>
            <a:off x="26869550" y="13193627"/>
            <a:ext cx="1513556" cy="1015663"/>
          </a:xfrm>
          <a:prstGeom prst="rect">
            <a:avLst/>
          </a:prstGeom>
          <a:noFill/>
        </p:spPr>
        <p:txBody>
          <a:bodyPr wrap="none" rtlCol="0">
            <a:spAutoFit/>
          </a:bodyPr>
          <a:lstStyle/>
          <a:p>
            <a:r>
              <a:rPr lang="en-US" sz="6000" dirty="0">
                <a:solidFill>
                  <a:srgbClr val="FF0000"/>
                </a:solidFill>
              </a:rPr>
              <a:t>14%</a:t>
            </a:r>
          </a:p>
        </p:txBody>
      </p:sp>
      <p:sp>
        <p:nvSpPr>
          <p:cNvPr id="38" name="TextBox 37">
            <a:extLst>
              <a:ext uri="{FF2B5EF4-FFF2-40B4-BE49-F238E27FC236}">
                <a16:creationId xmlns:a16="http://schemas.microsoft.com/office/drawing/2014/main" id="{B9CE5067-24F0-4F48-83C0-86D64FC76165}"/>
              </a:ext>
            </a:extLst>
          </p:cNvPr>
          <p:cNvSpPr txBox="1"/>
          <p:nvPr/>
        </p:nvSpPr>
        <p:spPr>
          <a:xfrm>
            <a:off x="16050934" y="12078216"/>
            <a:ext cx="3943002" cy="1015663"/>
          </a:xfrm>
          <a:prstGeom prst="rect">
            <a:avLst/>
          </a:prstGeom>
          <a:noFill/>
        </p:spPr>
        <p:txBody>
          <a:bodyPr wrap="none" rtlCol="0">
            <a:spAutoFit/>
          </a:bodyPr>
          <a:lstStyle/>
          <a:p>
            <a:r>
              <a:rPr lang="en-US" sz="6000" dirty="0"/>
              <a:t>No Mention</a:t>
            </a:r>
          </a:p>
        </p:txBody>
      </p:sp>
      <p:sp>
        <p:nvSpPr>
          <p:cNvPr id="39" name="TextBox 38">
            <a:extLst>
              <a:ext uri="{FF2B5EF4-FFF2-40B4-BE49-F238E27FC236}">
                <a16:creationId xmlns:a16="http://schemas.microsoft.com/office/drawing/2014/main" id="{B6B893B5-3024-7541-9436-672125CCDB33}"/>
              </a:ext>
            </a:extLst>
          </p:cNvPr>
          <p:cNvSpPr txBox="1"/>
          <p:nvPr/>
        </p:nvSpPr>
        <p:spPr>
          <a:xfrm>
            <a:off x="20597826" y="12078216"/>
            <a:ext cx="4797404" cy="1015663"/>
          </a:xfrm>
          <a:prstGeom prst="rect">
            <a:avLst/>
          </a:prstGeom>
          <a:noFill/>
        </p:spPr>
        <p:txBody>
          <a:bodyPr wrap="none" rtlCol="0">
            <a:spAutoFit/>
          </a:bodyPr>
          <a:lstStyle/>
          <a:p>
            <a:r>
              <a:rPr lang="en-US" sz="6000" dirty="0"/>
              <a:t>Some Mention</a:t>
            </a:r>
          </a:p>
        </p:txBody>
      </p:sp>
      <p:sp>
        <p:nvSpPr>
          <p:cNvPr id="40" name="TextBox 39">
            <a:extLst>
              <a:ext uri="{FF2B5EF4-FFF2-40B4-BE49-F238E27FC236}">
                <a16:creationId xmlns:a16="http://schemas.microsoft.com/office/drawing/2014/main" id="{5BD6CCE3-9539-3043-BE09-8AFDD94AFF3F}"/>
              </a:ext>
            </a:extLst>
          </p:cNvPr>
          <p:cNvSpPr txBox="1"/>
          <p:nvPr/>
        </p:nvSpPr>
        <p:spPr>
          <a:xfrm>
            <a:off x="25999120" y="12078216"/>
            <a:ext cx="3254417" cy="1015663"/>
          </a:xfrm>
          <a:prstGeom prst="rect">
            <a:avLst/>
          </a:prstGeom>
          <a:noFill/>
        </p:spPr>
        <p:txBody>
          <a:bodyPr wrap="none" rtlCol="0">
            <a:spAutoFit/>
          </a:bodyPr>
          <a:lstStyle/>
          <a:p>
            <a:r>
              <a:rPr lang="en-US" sz="6000" dirty="0"/>
              <a:t>Discussed</a:t>
            </a:r>
          </a:p>
        </p:txBody>
      </p:sp>
      <p:sp>
        <p:nvSpPr>
          <p:cNvPr id="41" name="TextBox 40">
            <a:extLst>
              <a:ext uri="{FF2B5EF4-FFF2-40B4-BE49-F238E27FC236}">
                <a16:creationId xmlns:a16="http://schemas.microsoft.com/office/drawing/2014/main" id="{5D5A63BF-90FF-AD49-982B-67E48B3901FA}"/>
              </a:ext>
            </a:extLst>
          </p:cNvPr>
          <p:cNvSpPr txBox="1"/>
          <p:nvPr/>
        </p:nvSpPr>
        <p:spPr>
          <a:xfrm>
            <a:off x="1050411" y="4921817"/>
            <a:ext cx="2437399" cy="923330"/>
          </a:xfrm>
          <a:prstGeom prst="rect">
            <a:avLst/>
          </a:prstGeom>
          <a:noFill/>
        </p:spPr>
        <p:txBody>
          <a:bodyPr wrap="none" rtlCol="0">
            <a:spAutoFit/>
          </a:bodyPr>
          <a:lstStyle/>
          <a:p>
            <a:r>
              <a:rPr lang="en-US" sz="3600" dirty="0"/>
              <a:t>No Mention</a:t>
            </a:r>
          </a:p>
          <a:p>
            <a:endParaRPr lang="en-US" dirty="0"/>
          </a:p>
        </p:txBody>
      </p:sp>
      <p:sp>
        <p:nvSpPr>
          <p:cNvPr id="42" name="TextBox 41">
            <a:extLst>
              <a:ext uri="{FF2B5EF4-FFF2-40B4-BE49-F238E27FC236}">
                <a16:creationId xmlns:a16="http://schemas.microsoft.com/office/drawing/2014/main" id="{795065B8-5EB9-6A42-BE5B-0DA8538B1F43}"/>
              </a:ext>
            </a:extLst>
          </p:cNvPr>
          <p:cNvSpPr txBox="1"/>
          <p:nvPr/>
        </p:nvSpPr>
        <p:spPr>
          <a:xfrm>
            <a:off x="4591057" y="4945796"/>
            <a:ext cx="2948756" cy="923330"/>
          </a:xfrm>
          <a:prstGeom prst="rect">
            <a:avLst/>
          </a:prstGeom>
          <a:noFill/>
        </p:spPr>
        <p:txBody>
          <a:bodyPr wrap="none" rtlCol="0">
            <a:spAutoFit/>
          </a:bodyPr>
          <a:lstStyle/>
          <a:p>
            <a:r>
              <a:rPr lang="en-US" sz="3600" dirty="0"/>
              <a:t>Some Mention</a:t>
            </a:r>
          </a:p>
          <a:p>
            <a:endParaRPr lang="en-US" dirty="0"/>
          </a:p>
        </p:txBody>
      </p:sp>
      <p:sp>
        <p:nvSpPr>
          <p:cNvPr id="43" name="TextBox 42">
            <a:extLst>
              <a:ext uri="{FF2B5EF4-FFF2-40B4-BE49-F238E27FC236}">
                <a16:creationId xmlns:a16="http://schemas.microsoft.com/office/drawing/2014/main" id="{D5B1AEB6-1E88-6247-97FD-26C3335B26EA}"/>
              </a:ext>
            </a:extLst>
          </p:cNvPr>
          <p:cNvSpPr txBox="1"/>
          <p:nvPr/>
        </p:nvSpPr>
        <p:spPr>
          <a:xfrm>
            <a:off x="8643061" y="4949398"/>
            <a:ext cx="2026517" cy="923330"/>
          </a:xfrm>
          <a:prstGeom prst="rect">
            <a:avLst/>
          </a:prstGeom>
          <a:noFill/>
        </p:spPr>
        <p:txBody>
          <a:bodyPr wrap="none" rtlCol="0">
            <a:spAutoFit/>
          </a:bodyPr>
          <a:lstStyle/>
          <a:p>
            <a:r>
              <a:rPr lang="en-US" sz="3600" dirty="0"/>
              <a:t>Discussed</a:t>
            </a:r>
          </a:p>
          <a:p>
            <a:r>
              <a:rPr lang="en-US" dirty="0"/>
              <a:t> </a:t>
            </a:r>
          </a:p>
        </p:txBody>
      </p:sp>
      <p:sp>
        <p:nvSpPr>
          <p:cNvPr id="44" name="TextBox 43">
            <a:extLst>
              <a:ext uri="{FF2B5EF4-FFF2-40B4-BE49-F238E27FC236}">
                <a16:creationId xmlns:a16="http://schemas.microsoft.com/office/drawing/2014/main" id="{3DB0D374-DC89-9A4E-8539-16371AC0B35B}"/>
              </a:ext>
            </a:extLst>
          </p:cNvPr>
          <p:cNvSpPr txBox="1"/>
          <p:nvPr/>
        </p:nvSpPr>
        <p:spPr>
          <a:xfrm>
            <a:off x="1742613" y="5601947"/>
            <a:ext cx="982961" cy="923330"/>
          </a:xfrm>
          <a:prstGeom prst="rect">
            <a:avLst/>
          </a:prstGeom>
          <a:noFill/>
        </p:spPr>
        <p:txBody>
          <a:bodyPr wrap="none" rtlCol="0">
            <a:spAutoFit/>
          </a:bodyPr>
          <a:lstStyle/>
          <a:p>
            <a:r>
              <a:rPr lang="en-US" sz="3600" dirty="0"/>
              <a:t>55%</a:t>
            </a:r>
          </a:p>
          <a:p>
            <a:endParaRPr lang="en-US" dirty="0"/>
          </a:p>
        </p:txBody>
      </p:sp>
      <p:sp>
        <p:nvSpPr>
          <p:cNvPr id="45" name="TextBox 44">
            <a:extLst>
              <a:ext uri="{FF2B5EF4-FFF2-40B4-BE49-F238E27FC236}">
                <a16:creationId xmlns:a16="http://schemas.microsoft.com/office/drawing/2014/main" id="{D826977A-9138-6F44-A17E-37C250A8E4B7}"/>
              </a:ext>
            </a:extLst>
          </p:cNvPr>
          <p:cNvSpPr txBox="1"/>
          <p:nvPr/>
        </p:nvSpPr>
        <p:spPr>
          <a:xfrm>
            <a:off x="5453261" y="5625926"/>
            <a:ext cx="982961" cy="923330"/>
          </a:xfrm>
          <a:prstGeom prst="rect">
            <a:avLst/>
          </a:prstGeom>
          <a:noFill/>
        </p:spPr>
        <p:txBody>
          <a:bodyPr wrap="none" rtlCol="0">
            <a:spAutoFit/>
          </a:bodyPr>
          <a:lstStyle/>
          <a:p>
            <a:r>
              <a:rPr lang="en-US" sz="3600" dirty="0"/>
              <a:t>31%</a:t>
            </a:r>
          </a:p>
          <a:p>
            <a:endParaRPr lang="en-US" dirty="0"/>
          </a:p>
        </p:txBody>
      </p:sp>
      <p:sp>
        <p:nvSpPr>
          <p:cNvPr id="46" name="TextBox 45">
            <a:extLst>
              <a:ext uri="{FF2B5EF4-FFF2-40B4-BE49-F238E27FC236}">
                <a16:creationId xmlns:a16="http://schemas.microsoft.com/office/drawing/2014/main" id="{597121B0-6D3D-FF46-A1AB-710BB9DAAF6C}"/>
              </a:ext>
            </a:extLst>
          </p:cNvPr>
          <p:cNvSpPr txBox="1"/>
          <p:nvPr/>
        </p:nvSpPr>
        <p:spPr>
          <a:xfrm>
            <a:off x="9167781" y="5584399"/>
            <a:ext cx="982961" cy="923330"/>
          </a:xfrm>
          <a:prstGeom prst="rect">
            <a:avLst/>
          </a:prstGeom>
          <a:noFill/>
        </p:spPr>
        <p:txBody>
          <a:bodyPr wrap="none" rtlCol="0">
            <a:spAutoFit/>
          </a:bodyPr>
          <a:lstStyle/>
          <a:p>
            <a:r>
              <a:rPr lang="en-US" sz="3600" dirty="0"/>
              <a:t>14%</a:t>
            </a:r>
          </a:p>
          <a:p>
            <a:endParaRPr lang="en-US" dirty="0"/>
          </a:p>
        </p:txBody>
      </p:sp>
      <p:sp>
        <p:nvSpPr>
          <p:cNvPr id="47" name="TextBox 46">
            <a:extLst>
              <a:ext uri="{FF2B5EF4-FFF2-40B4-BE49-F238E27FC236}">
                <a16:creationId xmlns:a16="http://schemas.microsoft.com/office/drawing/2014/main" id="{10C26AC6-1214-0843-8161-557E4D567037}"/>
              </a:ext>
            </a:extLst>
          </p:cNvPr>
          <p:cNvSpPr txBox="1"/>
          <p:nvPr/>
        </p:nvSpPr>
        <p:spPr>
          <a:xfrm>
            <a:off x="11887200" y="42330727"/>
            <a:ext cx="18380075" cy="553998"/>
          </a:xfrm>
          <a:prstGeom prst="rect">
            <a:avLst/>
          </a:prstGeom>
          <a:noFill/>
        </p:spPr>
        <p:txBody>
          <a:bodyPr wrap="square" rtlCol="0">
            <a:spAutoFit/>
          </a:bodyPr>
          <a:lstStyle/>
          <a:p>
            <a:r>
              <a:rPr lang="en-US" sz="3000" dirty="0"/>
              <a:t>[1] </a:t>
            </a:r>
            <a:r>
              <a:rPr lang="en-US" sz="3000" dirty="0" err="1"/>
              <a:t>Stovel</a:t>
            </a:r>
            <a:r>
              <a:rPr lang="en-US" sz="3000" dirty="0"/>
              <a:t>, R. G., et al. "Incentives for recruiting trainee participants in medical education research." </a:t>
            </a:r>
            <a:r>
              <a:rPr lang="en-US" sz="3000" i="1" dirty="0"/>
              <a:t>Medical teacher</a:t>
            </a:r>
            <a:endParaRPr lang="en-US" sz="3000" dirty="0"/>
          </a:p>
        </p:txBody>
      </p:sp>
      <p:sp>
        <p:nvSpPr>
          <p:cNvPr id="48" name="TextBox 47">
            <a:extLst>
              <a:ext uri="{FF2B5EF4-FFF2-40B4-BE49-F238E27FC236}">
                <a16:creationId xmlns:a16="http://schemas.microsoft.com/office/drawing/2014/main" id="{BF9EA7C3-1050-BE44-811D-84D145F565DD}"/>
              </a:ext>
            </a:extLst>
          </p:cNvPr>
          <p:cNvSpPr txBox="1"/>
          <p:nvPr/>
        </p:nvSpPr>
        <p:spPr>
          <a:xfrm>
            <a:off x="12039600" y="42483127"/>
            <a:ext cx="18380075" cy="553998"/>
          </a:xfrm>
          <a:prstGeom prst="rect">
            <a:avLst/>
          </a:prstGeom>
          <a:noFill/>
        </p:spPr>
        <p:txBody>
          <a:bodyPr wrap="square" rtlCol="0">
            <a:spAutoFit/>
          </a:bodyPr>
          <a:lstStyle/>
          <a:p>
            <a:r>
              <a:rPr lang="en-US" sz="3000" dirty="0"/>
              <a:t>[1] </a:t>
            </a:r>
            <a:r>
              <a:rPr lang="en-US" sz="3000" dirty="0" err="1"/>
              <a:t>Stovel</a:t>
            </a:r>
            <a:r>
              <a:rPr lang="en-US" sz="3000" dirty="0"/>
              <a:t>, R. G., et al. "Incentives for recruiting trainee participants in medical education research." </a:t>
            </a:r>
            <a:r>
              <a:rPr lang="en-US" sz="3000" i="1" dirty="0"/>
              <a:t>Medical teacher</a:t>
            </a:r>
            <a:endParaRPr lang="en-US" sz="3000" dirty="0"/>
          </a:p>
        </p:txBody>
      </p:sp>
      <p:sp>
        <p:nvSpPr>
          <p:cNvPr id="49" name="TextBox 48">
            <a:extLst>
              <a:ext uri="{FF2B5EF4-FFF2-40B4-BE49-F238E27FC236}">
                <a16:creationId xmlns:a16="http://schemas.microsoft.com/office/drawing/2014/main" id="{8CB6BC1A-D164-4D45-BB9B-EDBFBB2E5ADF}"/>
              </a:ext>
            </a:extLst>
          </p:cNvPr>
          <p:cNvSpPr txBox="1"/>
          <p:nvPr/>
        </p:nvSpPr>
        <p:spPr>
          <a:xfrm>
            <a:off x="2367179" y="6538912"/>
            <a:ext cx="7396512" cy="553998"/>
          </a:xfrm>
          <a:prstGeom prst="rect">
            <a:avLst/>
          </a:prstGeom>
          <a:noFill/>
        </p:spPr>
        <p:txBody>
          <a:bodyPr wrap="none" rtlCol="0">
            <a:spAutoFit/>
          </a:bodyPr>
          <a:lstStyle/>
          <a:p>
            <a:r>
              <a:rPr lang="en-US" sz="1200" dirty="0"/>
              <a:t>[1] </a:t>
            </a:r>
            <a:r>
              <a:rPr lang="en-US" sz="1200" dirty="0" err="1"/>
              <a:t>Stovel</a:t>
            </a:r>
            <a:r>
              <a:rPr lang="en-US" sz="1200" dirty="0"/>
              <a:t>, R. G., et al. "Incentives for recruiting trainee participants in medical education research." </a:t>
            </a:r>
            <a:r>
              <a:rPr lang="en-US" sz="1200" i="1" dirty="0"/>
              <a:t>Medical teacher</a:t>
            </a:r>
            <a:endParaRPr lang="en-US" sz="1200" dirty="0"/>
          </a:p>
          <a:p>
            <a:endParaRPr lang="en-US" dirty="0"/>
          </a:p>
        </p:txBody>
      </p:sp>
    </p:spTree>
    <p:extLst>
      <p:ext uri="{BB962C8B-B14F-4D97-AF65-F5344CB8AC3E}">
        <p14:creationId xmlns:p14="http://schemas.microsoft.com/office/powerpoint/2010/main" val="24264437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49"/>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grpId="0" nodeType="clickEffect">
                                  <p:stCondLst>
                                    <p:cond delay="0"/>
                                  </p:stCondLst>
                                  <p:childTnLst>
                                    <p:set>
                                      <p:cBhvr>
                                        <p:cTn id="40" dur="1" fill="hold">
                                          <p:stCondLst>
                                            <p:cond delay="0"/>
                                          </p:stCondLst>
                                        </p:cTn>
                                        <p:tgtEl>
                                          <p:spTgt spid="41"/>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42"/>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43"/>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1" presetClass="entr" presetSubtype="0" fill="hold" grpId="0" nodeType="clickEffect">
                                  <p:stCondLst>
                                    <p:cond delay="0"/>
                                  </p:stCondLst>
                                  <p:childTnLst>
                                    <p:set>
                                      <p:cBhvr>
                                        <p:cTn id="48" dur="1" fill="hold">
                                          <p:stCondLst>
                                            <p:cond delay="0"/>
                                          </p:stCondLst>
                                        </p:cTn>
                                        <p:tgtEl>
                                          <p:spTgt spid="44"/>
                                        </p:tgtEl>
                                        <p:attrNameLst>
                                          <p:attrName>style.visibility</p:attrName>
                                        </p:attrNameLst>
                                      </p:cBhvr>
                                      <p:to>
                                        <p:strVal val="visible"/>
                                      </p:to>
                                    </p:set>
                                  </p:childTnLst>
                                </p:cTn>
                              </p:par>
                            </p:childTnLst>
                          </p:cTn>
                        </p:par>
                      </p:childTnLst>
                    </p:cTn>
                  </p:par>
                  <p:par>
                    <p:cTn id="49" fill="hold">
                      <p:stCondLst>
                        <p:cond delay="indefinite"/>
                      </p:stCondLst>
                      <p:childTnLst>
                        <p:par>
                          <p:cTn id="50" fill="hold">
                            <p:stCondLst>
                              <p:cond delay="0"/>
                            </p:stCondLst>
                            <p:childTnLst>
                              <p:par>
                                <p:cTn id="51" presetID="1" presetClass="entr" presetSubtype="0" fill="hold" grpId="0" nodeType="clickEffect">
                                  <p:stCondLst>
                                    <p:cond delay="0"/>
                                  </p:stCondLst>
                                  <p:childTnLst>
                                    <p:set>
                                      <p:cBhvr>
                                        <p:cTn id="52" dur="1" fill="hold">
                                          <p:stCondLst>
                                            <p:cond delay="0"/>
                                          </p:stCondLst>
                                        </p:cTn>
                                        <p:tgtEl>
                                          <p:spTgt spid="45"/>
                                        </p:tgtEl>
                                        <p:attrNameLst>
                                          <p:attrName>style.visibility</p:attrName>
                                        </p:attrNameLst>
                                      </p:cBhvr>
                                      <p:to>
                                        <p:strVal val="visible"/>
                                      </p:to>
                                    </p:set>
                                  </p:childTnLst>
                                </p:cTn>
                              </p:par>
                            </p:childTnLst>
                          </p:cTn>
                        </p:par>
                      </p:childTnLst>
                    </p:cTn>
                  </p:par>
                  <p:par>
                    <p:cTn id="53" fill="hold">
                      <p:stCondLst>
                        <p:cond delay="indefinite"/>
                      </p:stCondLst>
                      <p:childTnLst>
                        <p:par>
                          <p:cTn id="54" fill="hold">
                            <p:stCondLst>
                              <p:cond delay="0"/>
                            </p:stCondLst>
                            <p:childTnLst>
                              <p:par>
                                <p:cTn id="55" presetID="1" presetClass="entr" presetSubtype="0" fill="hold" grpId="0" nodeType="clickEffect">
                                  <p:stCondLst>
                                    <p:cond delay="0"/>
                                  </p:stCondLst>
                                  <p:childTnLst>
                                    <p:set>
                                      <p:cBhvr>
                                        <p:cTn id="56" dur="1" fill="hold">
                                          <p:stCondLst>
                                            <p:cond delay="0"/>
                                          </p:stCondLst>
                                        </p:cTn>
                                        <p:tgtEl>
                                          <p:spTgt spid="4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bldLvl="2"/>
      <p:bldP spid="41" grpId="0"/>
      <p:bldP spid="42" grpId="0"/>
      <p:bldP spid="43" grpId="0"/>
      <p:bldP spid="44" grpId="0"/>
      <p:bldP spid="45" grpId="0"/>
      <p:bldP spid="46" grpId="0"/>
      <p:bldP spid="49"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6938C1-BB62-C34A-8447-C06F88DEAFAA}"/>
              </a:ext>
            </a:extLst>
          </p:cNvPr>
          <p:cNvSpPr>
            <a:spLocks noGrp="1"/>
          </p:cNvSpPr>
          <p:nvPr>
            <p:ph type="title"/>
          </p:nvPr>
        </p:nvSpPr>
        <p:spPr/>
        <p:txBody>
          <a:bodyPr/>
          <a:lstStyle/>
          <a:p>
            <a:r>
              <a:rPr lang="en-US" dirty="0"/>
              <a:t>Incentive schemes need to be modernized</a:t>
            </a:r>
          </a:p>
        </p:txBody>
      </p:sp>
      <p:sp>
        <p:nvSpPr>
          <p:cNvPr id="3" name="Content Placeholder 2">
            <a:extLst>
              <a:ext uri="{FF2B5EF4-FFF2-40B4-BE49-F238E27FC236}">
                <a16:creationId xmlns:a16="http://schemas.microsoft.com/office/drawing/2014/main" id="{39205489-BAAD-7543-BF69-72616F8CBB97}"/>
              </a:ext>
            </a:extLst>
          </p:cNvPr>
          <p:cNvSpPr>
            <a:spLocks noGrp="1"/>
          </p:cNvSpPr>
          <p:nvPr>
            <p:ph idx="1"/>
          </p:nvPr>
        </p:nvSpPr>
        <p:spPr/>
        <p:txBody>
          <a:bodyPr>
            <a:normAutofit/>
          </a:bodyPr>
          <a:lstStyle/>
          <a:p>
            <a:pPr marL="0" indent="0">
              <a:buNone/>
            </a:pPr>
            <a:r>
              <a:rPr lang="en-US" dirty="0"/>
              <a:t>Observations:</a:t>
            </a:r>
          </a:p>
          <a:p>
            <a:pPr lvl="1"/>
            <a:r>
              <a:rPr lang="en-US" dirty="0"/>
              <a:t>Incentive schemes are critically important and under reported </a:t>
            </a:r>
          </a:p>
          <a:p>
            <a:pPr lvl="1"/>
            <a:r>
              <a:rPr lang="en-US" dirty="0"/>
              <a:t>Incentive schemes are implemented ad-hoc</a:t>
            </a:r>
          </a:p>
          <a:p>
            <a:pPr lvl="1"/>
            <a:r>
              <a:rPr lang="en-US" dirty="0"/>
              <a:t>Incentive schemes share patterns</a:t>
            </a:r>
          </a:p>
          <a:p>
            <a:pPr lvl="1"/>
            <a:r>
              <a:rPr lang="en-US" dirty="0"/>
              <a:t>We depend on IT to implement complicated incentive systems</a:t>
            </a:r>
          </a:p>
          <a:p>
            <a:pPr marL="0" indent="0">
              <a:buNone/>
            </a:pPr>
            <a:endParaRPr lang="en-US" dirty="0"/>
          </a:p>
          <a:p>
            <a:pPr marL="0" indent="0">
              <a:buNone/>
            </a:pPr>
            <a:r>
              <a:rPr lang="en-US" dirty="0"/>
              <a:t>What if this wasn’t the case?</a:t>
            </a:r>
          </a:p>
          <a:p>
            <a:pPr lvl="1"/>
            <a:r>
              <a:rPr lang="en-US" dirty="0"/>
              <a:t>Could we lower the barrier for running experiments with incentives?</a:t>
            </a:r>
          </a:p>
          <a:p>
            <a:pPr lvl="1"/>
            <a:r>
              <a:rPr lang="en-US" dirty="0"/>
              <a:t>Could this enable better reporting in the literature?</a:t>
            </a:r>
          </a:p>
          <a:p>
            <a:pPr marL="0" indent="0">
              <a:buNone/>
            </a:pPr>
            <a:endParaRPr lang="en-US" dirty="0"/>
          </a:p>
          <a:p>
            <a:endParaRPr lang="en-US" dirty="0"/>
          </a:p>
          <a:p>
            <a:endParaRPr lang="en-US" dirty="0"/>
          </a:p>
          <a:p>
            <a:endParaRPr lang="en-US" dirty="0"/>
          </a:p>
        </p:txBody>
      </p:sp>
      <p:sp>
        <p:nvSpPr>
          <p:cNvPr id="4" name="Slide Number Placeholder 3">
            <a:extLst>
              <a:ext uri="{FF2B5EF4-FFF2-40B4-BE49-F238E27FC236}">
                <a16:creationId xmlns:a16="http://schemas.microsoft.com/office/drawing/2014/main" id="{A0CAD66A-488B-3340-8D81-659048B31762}"/>
              </a:ext>
            </a:extLst>
          </p:cNvPr>
          <p:cNvSpPr>
            <a:spLocks noGrp="1"/>
          </p:cNvSpPr>
          <p:nvPr>
            <p:ph type="sldNum" sz="quarter" idx="12"/>
          </p:nvPr>
        </p:nvSpPr>
        <p:spPr/>
        <p:txBody>
          <a:bodyPr/>
          <a:lstStyle/>
          <a:p>
            <a:fld id="{A3A8CF9A-89C2-404D-8827-D018C76B10DE}" type="slidenum">
              <a:rPr lang="en-US" smtClean="0"/>
              <a:t>7</a:t>
            </a:fld>
            <a:endParaRPr lang="en-US"/>
          </a:p>
        </p:txBody>
      </p:sp>
    </p:spTree>
    <p:extLst>
      <p:ext uri="{BB962C8B-B14F-4D97-AF65-F5344CB8AC3E}">
        <p14:creationId xmlns:p14="http://schemas.microsoft.com/office/powerpoint/2010/main" val="20148679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bldLvl="2"/>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A299B3-B102-1E44-9E98-33EBBE2B8E20}"/>
              </a:ext>
            </a:extLst>
          </p:cNvPr>
          <p:cNvSpPr>
            <a:spLocks noGrp="1"/>
          </p:cNvSpPr>
          <p:nvPr>
            <p:ph type="title"/>
          </p:nvPr>
        </p:nvSpPr>
        <p:spPr/>
        <p:txBody>
          <a:bodyPr/>
          <a:lstStyle/>
          <a:p>
            <a:r>
              <a:rPr lang="en-US" dirty="0"/>
              <a:t>The Open </a:t>
            </a:r>
            <a:r>
              <a:rPr lang="en-US" dirty="0" err="1"/>
              <a:t>INcentive</a:t>
            </a:r>
            <a:r>
              <a:rPr lang="en-US" dirty="0"/>
              <a:t> Kit (OINK)</a:t>
            </a:r>
          </a:p>
        </p:txBody>
      </p:sp>
      <p:sp>
        <p:nvSpPr>
          <p:cNvPr id="3" name="Content Placeholder 2">
            <a:extLst>
              <a:ext uri="{FF2B5EF4-FFF2-40B4-BE49-F238E27FC236}">
                <a16:creationId xmlns:a16="http://schemas.microsoft.com/office/drawing/2014/main" id="{374BA823-5B3C-9141-BF93-EF179A9ABFAF}"/>
              </a:ext>
            </a:extLst>
          </p:cNvPr>
          <p:cNvSpPr>
            <a:spLocks noGrp="1"/>
          </p:cNvSpPr>
          <p:nvPr>
            <p:ph idx="1"/>
          </p:nvPr>
        </p:nvSpPr>
        <p:spPr/>
        <p:txBody>
          <a:bodyPr/>
          <a:lstStyle/>
          <a:p>
            <a:pPr marL="0" indent="0">
              <a:buNone/>
            </a:pPr>
            <a:r>
              <a:rPr lang="en-US" dirty="0"/>
              <a:t>We introduce the Open </a:t>
            </a:r>
            <a:r>
              <a:rPr lang="en-US" dirty="0" err="1"/>
              <a:t>INcentive</a:t>
            </a:r>
            <a:r>
              <a:rPr lang="en-US" dirty="0"/>
              <a:t> Kit, or (OINK), which we hypothesize could support and automate the design, deployment, and management of a broad range of  incentive systems, both to facilitate the description and comparison of incentive systems in the literature, and to reduce their overhead while increasing their quality</a:t>
            </a:r>
          </a:p>
        </p:txBody>
      </p:sp>
      <p:sp>
        <p:nvSpPr>
          <p:cNvPr id="4" name="Slide Number Placeholder 3">
            <a:extLst>
              <a:ext uri="{FF2B5EF4-FFF2-40B4-BE49-F238E27FC236}">
                <a16:creationId xmlns:a16="http://schemas.microsoft.com/office/drawing/2014/main" id="{EB13620C-9289-2E43-BFD5-1FB5B3E0635A}"/>
              </a:ext>
            </a:extLst>
          </p:cNvPr>
          <p:cNvSpPr>
            <a:spLocks noGrp="1"/>
          </p:cNvSpPr>
          <p:nvPr>
            <p:ph type="sldNum" sz="quarter" idx="12"/>
          </p:nvPr>
        </p:nvSpPr>
        <p:spPr/>
        <p:txBody>
          <a:bodyPr/>
          <a:lstStyle/>
          <a:p>
            <a:fld id="{A3A8CF9A-89C2-404D-8827-D018C76B10DE}" type="slidenum">
              <a:rPr lang="en-US" smtClean="0"/>
              <a:t>8</a:t>
            </a:fld>
            <a:endParaRPr lang="en-US"/>
          </a:p>
        </p:txBody>
      </p:sp>
    </p:spTree>
    <p:extLst>
      <p:ext uri="{BB962C8B-B14F-4D97-AF65-F5344CB8AC3E}">
        <p14:creationId xmlns:p14="http://schemas.microsoft.com/office/powerpoint/2010/main" val="188547197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C6C1B6-5C42-8B44-B428-96F545F33CB8}"/>
              </a:ext>
            </a:extLst>
          </p:cNvPr>
          <p:cNvSpPr>
            <a:spLocks noGrp="1"/>
          </p:cNvSpPr>
          <p:nvPr>
            <p:ph type="title"/>
          </p:nvPr>
        </p:nvSpPr>
        <p:spPr>
          <a:xfrm>
            <a:off x="315265" y="141010"/>
            <a:ext cx="11577910" cy="1325563"/>
          </a:xfrm>
        </p:spPr>
        <p:txBody>
          <a:bodyPr/>
          <a:lstStyle/>
          <a:p>
            <a:r>
              <a:rPr lang="en-US" dirty="0"/>
              <a:t>Vocabulary to describe incentive systems</a:t>
            </a:r>
          </a:p>
        </p:txBody>
      </p:sp>
      <p:sp>
        <p:nvSpPr>
          <p:cNvPr id="4" name="Slide Number Placeholder 3">
            <a:extLst>
              <a:ext uri="{FF2B5EF4-FFF2-40B4-BE49-F238E27FC236}">
                <a16:creationId xmlns:a16="http://schemas.microsoft.com/office/drawing/2014/main" id="{0E4CD3EC-4D01-B444-A314-29C346F5EE41}"/>
              </a:ext>
            </a:extLst>
          </p:cNvPr>
          <p:cNvSpPr>
            <a:spLocks noGrp="1"/>
          </p:cNvSpPr>
          <p:nvPr>
            <p:ph type="sldNum" sz="quarter" idx="12"/>
          </p:nvPr>
        </p:nvSpPr>
        <p:spPr>
          <a:xfrm>
            <a:off x="9149975" y="6356350"/>
            <a:ext cx="2743200" cy="365125"/>
          </a:xfrm>
        </p:spPr>
        <p:txBody>
          <a:bodyPr/>
          <a:lstStyle/>
          <a:p>
            <a:fld id="{A3A8CF9A-89C2-404D-8827-D018C76B10DE}" type="slidenum">
              <a:rPr lang="en-US" smtClean="0"/>
              <a:t>9</a:t>
            </a:fld>
            <a:endParaRPr lang="en-US" dirty="0"/>
          </a:p>
        </p:txBody>
      </p:sp>
      <p:sp>
        <p:nvSpPr>
          <p:cNvPr id="9" name="TextBox 8">
            <a:extLst>
              <a:ext uri="{FF2B5EF4-FFF2-40B4-BE49-F238E27FC236}">
                <a16:creationId xmlns:a16="http://schemas.microsoft.com/office/drawing/2014/main" id="{4D550CF3-A45E-E945-A2E9-182C7A66854A}"/>
              </a:ext>
            </a:extLst>
          </p:cNvPr>
          <p:cNvSpPr txBox="1"/>
          <p:nvPr/>
        </p:nvSpPr>
        <p:spPr>
          <a:xfrm>
            <a:off x="3722914" y="2390181"/>
            <a:ext cx="3052641" cy="584775"/>
          </a:xfrm>
          <a:prstGeom prst="rect">
            <a:avLst/>
          </a:prstGeom>
          <a:noFill/>
        </p:spPr>
        <p:txBody>
          <a:bodyPr wrap="square" rtlCol="0">
            <a:spAutoFit/>
          </a:bodyPr>
          <a:lstStyle/>
          <a:p>
            <a:r>
              <a:rPr lang="en-US" sz="3200" b="1" dirty="0"/>
              <a:t>Incentive System</a:t>
            </a:r>
          </a:p>
        </p:txBody>
      </p:sp>
      <p:sp>
        <p:nvSpPr>
          <p:cNvPr id="10" name="TextBox 9">
            <a:extLst>
              <a:ext uri="{FF2B5EF4-FFF2-40B4-BE49-F238E27FC236}">
                <a16:creationId xmlns:a16="http://schemas.microsoft.com/office/drawing/2014/main" id="{1CAFDC28-32E1-3844-9D19-E806625A9731}"/>
              </a:ext>
            </a:extLst>
          </p:cNvPr>
          <p:cNvSpPr txBox="1"/>
          <p:nvPr/>
        </p:nvSpPr>
        <p:spPr>
          <a:xfrm>
            <a:off x="465945" y="1558765"/>
            <a:ext cx="2165744" cy="584775"/>
          </a:xfrm>
          <a:prstGeom prst="rect">
            <a:avLst/>
          </a:prstGeom>
          <a:noFill/>
        </p:spPr>
        <p:txBody>
          <a:bodyPr wrap="square" rtlCol="0">
            <a:spAutoFit/>
          </a:bodyPr>
          <a:lstStyle/>
          <a:p>
            <a:r>
              <a:rPr lang="en-US" sz="3200" b="1" dirty="0"/>
              <a:t>Experiment</a:t>
            </a:r>
          </a:p>
        </p:txBody>
      </p:sp>
      <p:sp>
        <p:nvSpPr>
          <p:cNvPr id="11" name="TextBox 10">
            <a:extLst>
              <a:ext uri="{FF2B5EF4-FFF2-40B4-BE49-F238E27FC236}">
                <a16:creationId xmlns:a16="http://schemas.microsoft.com/office/drawing/2014/main" id="{4A35484B-2FFA-5545-A64F-D16FC543D1C4}"/>
              </a:ext>
            </a:extLst>
          </p:cNvPr>
          <p:cNvSpPr txBox="1"/>
          <p:nvPr/>
        </p:nvSpPr>
        <p:spPr>
          <a:xfrm>
            <a:off x="3716382" y="3548647"/>
            <a:ext cx="3076303" cy="584775"/>
          </a:xfrm>
          <a:prstGeom prst="rect">
            <a:avLst/>
          </a:prstGeom>
          <a:noFill/>
        </p:spPr>
        <p:txBody>
          <a:bodyPr wrap="square" rtlCol="0">
            <a:spAutoFit/>
          </a:bodyPr>
          <a:lstStyle/>
          <a:p>
            <a:r>
              <a:rPr lang="en-US" sz="3200" b="1" dirty="0">
                <a:solidFill>
                  <a:schemeClr val="accent2"/>
                </a:solidFill>
              </a:rPr>
              <a:t>Incentive</a:t>
            </a:r>
            <a:r>
              <a:rPr lang="en-US" sz="3200" b="1" dirty="0"/>
              <a:t> </a:t>
            </a:r>
            <a:r>
              <a:rPr lang="en-US" sz="3200" b="1" dirty="0">
                <a:solidFill>
                  <a:schemeClr val="accent2"/>
                </a:solidFill>
              </a:rPr>
              <a:t>System</a:t>
            </a:r>
          </a:p>
        </p:txBody>
      </p:sp>
      <p:cxnSp>
        <p:nvCxnSpPr>
          <p:cNvPr id="13" name="Elbow Connector 12">
            <a:extLst>
              <a:ext uri="{FF2B5EF4-FFF2-40B4-BE49-F238E27FC236}">
                <a16:creationId xmlns:a16="http://schemas.microsoft.com/office/drawing/2014/main" id="{2D6D76A3-9DA5-A740-A509-AE317D0CD052}"/>
              </a:ext>
            </a:extLst>
          </p:cNvPr>
          <p:cNvCxnSpPr>
            <a:cxnSpLocks/>
            <a:stCxn id="10" idx="3"/>
            <a:endCxn id="9" idx="1"/>
          </p:cNvCxnSpPr>
          <p:nvPr/>
        </p:nvCxnSpPr>
        <p:spPr>
          <a:xfrm>
            <a:off x="2631689" y="1851153"/>
            <a:ext cx="1091225" cy="831416"/>
          </a:xfrm>
          <a:prstGeom prst="bentConnector3">
            <a:avLst>
              <a:gd name="adj1" fmla="val 50000"/>
            </a:avLst>
          </a:prstGeom>
          <a:ln w="57150">
            <a:tailEnd type="triangle"/>
          </a:ln>
        </p:spPr>
        <p:style>
          <a:lnRef idx="1">
            <a:schemeClr val="accent1"/>
          </a:lnRef>
          <a:fillRef idx="0">
            <a:schemeClr val="accent1"/>
          </a:fillRef>
          <a:effectRef idx="0">
            <a:schemeClr val="accent1"/>
          </a:effectRef>
          <a:fontRef idx="minor">
            <a:schemeClr val="tx1"/>
          </a:fontRef>
        </p:style>
      </p:cxnSp>
      <p:cxnSp>
        <p:nvCxnSpPr>
          <p:cNvPr id="16" name="Elbow Connector 15">
            <a:extLst>
              <a:ext uri="{FF2B5EF4-FFF2-40B4-BE49-F238E27FC236}">
                <a16:creationId xmlns:a16="http://schemas.microsoft.com/office/drawing/2014/main" id="{EFDF0B6B-C647-E14C-BC2F-B297DD678321}"/>
              </a:ext>
            </a:extLst>
          </p:cNvPr>
          <p:cNvCxnSpPr>
            <a:cxnSpLocks/>
            <a:endCxn id="11" idx="1"/>
          </p:cNvCxnSpPr>
          <p:nvPr/>
        </p:nvCxnSpPr>
        <p:spPr>
          <a:xfrm rot="16200000" flipH="1">
            <a:off x="2894234" y="3018886"/>
            <a:ext cx="1097835" cy="546462"/>
          </a:xfrm>
          <a:prstGeom prst="bentConnector2">
            <a:avLst/>
          </a:prstGeom>
          <a:ln w="57150">
            <a:solidFill>
              <a:schemeClr val="accent2"/>
            </a:solidFill>
            <a:tailEnd type="triangle"/>
          </a:ln>
        </p:spPr>
        <p:style>
          <a:lnRef idx="1">
            <a:schemeClr val="accent1"/>
          </a:lnRef>
          <a:fillRef idx="0">
            <a:schemeClr val="accent1"/>
          </a:fillRef>
          <a:effectRef idx="0">
            <a:schemeClr val="accent1"/>
          </a:effectRef>
          <a:fontRef idx="minor">
            <a:schemeClr val="tx1"/>
          </a:fontRef>
        </p:style>
      </p:cxnSp>
      <p:sp>
        <p:nvSpPr>
          <p:cNvPr id="39" name="TextBox 38">
            <a:extLst>
              <a:ext uri="{FF2B5EF4-FFF2-40B4-BE49-F238E27FC236}">
                <a16:creationId xmlns:a16="http://schemas.microsoft.com/office/drawing/2014/main" id="{BFEBE3BB-0192-C247-9FDA-CBDCA01F170E}"/>
              </a:ext>
            </a:extLst>
          </p:cNvPr>
          <p:cNvSpPr txBox="1"/>
          <p:nvPr/>
        </p:nvSpPr>
        <p:spPr>
          <a:xfrm>
            <a:off x="7816872" y="1141444"/>
            <a:ext cx="2061882" cy="584775"/>
          </a:xfrm>
          <a:prstGeom prst="rect">
            <a:avLst/>
          </a:prstGeom>
          <a:noFill/>
        </p:spPr>
        <p:txBody>
          <a:bodyPr wrap="square" rtlCol="0">
            <a:spAutoFit/>
          </a:bodyPr>
          <a:lstStyle/>
          <a:p>
            <a:pPr algn="ctr"/>
            <a:r>
              <a:rPr lang="en-US" sz="3200" b="1" dirty="0"/>
              <a:t>Stimulus </a:t>
            </a:r>
          </a:p>
        </p:txBody>
      </p:sp>
      <p:sp>
        <p:nvSpPr>
          <p:cNvPr id="42" name="TextBox 41">
            <a:extLst>
              <a:ext uri="{FF2B5EF4-FFF2-40B4-BE49-F238E27FC236}">
                <a16:creationId xmlns:a16="http://schemas.microsoft.com/office/drawing/2014/main" id="{8F59C2CC-2A2E-2C4B-A2E1-E2496F787A63}"/>
              </a:ext>
            </a:extLst>
          </p:cNvPr>
          <p:cNvSpPr txBox="1"/>
          <p:nvPr/>
        </p:nvSpPr>
        <p:spPr>
          <a:xfrm>
            <a:off x="8114165" y="3593117"/>
            <a:ext cx="1467297" cy="584775"/>
          </a:xfrm>
          <a:prstGeom prst="rect">
            <a:avLst/>
          </a:prstGeom>
          <a:noFill/>
        </p:spPr>
        <p:txBody>
          <a:bodyPr wrap="square" rtlCol="0">
            <a:spAutoFit/>
          </a:bodyPr>
          <a:lstStyle/>
          <a:p>
            <a:pPr algn="ctr"/>
            <a:r>
              <a:rPr lang="en-US" sz="3200" b="1" dirty="0"/>
              <a:t>Alarm</a:t>
            </a:r>
          </a:p>
        </p:txBody>
      </p:sp>
      <p:cxnSp>
        <p:nvCxnSpPr>
          <p:cNvPr id="126" name="Straight Arrow Connector 125">
            <a:extLst>
              <a:ext uri="{FF2B5EF4-FFF2-40B4-BE49-F238E27FC236}">
                <a16:creationId xmlns:a16="http://schemas.microsoft.com/office/drawing/2014/main" id="{EF7510B4-9BCA-FC4D-94D3-1139505569BC}"/>
              </a:ext>
            </a:extLst>
          </p:cNvPr>
          <p:cNvCxnSpPr>
            <a:stCxn id="39" idx="2"/>
          </p:cNvCxnSpPr>
          <p:nvPr/>
        </p:nvCxnSpPr>
        <p:spPr>
          <a:xfrm>
            <a:off x="8847813" y="1726219"/>
            <a:ext cx="0" cy="232189"/>
          </a:xfrm>
          <a:prstGeom prst="straightConnector1">
            <a:avLst/>
          </a:prstGeom>
          <a:ln w="50800">
            <a:tailEnd type="triangle"/>
          </a:ln>
        </p:spPr>
        <p:style>
          <a:lnRef idx="1">
            <a:schemeClr val="accent1"/>
          </a:lnRef>
          <a:fillRef idx="0">
            <a:schemeClr val="accent1"/>
          </a:fillRef>
          <a:effectRef idx="0">
            <a:schemeClr val="accent1"/>
          </a:effectRef>
          <a:fontRef idx="minor">
            <a:schemeClr val="tx1"/>
          </a:fontRef>
        </p:style>
      </p:cxnSp>
      <p:cxnSp>
        <p:nvCxnSpPr>
          <p:cNvPr id="128" name="Straight Arrow Connector 127">
            <a:extLst>
              <a:ext uri="{FF2B5EF4-FFF2-40B4-BE49-F238E27FC236}">
                <a16:creationId xmlns:a16="http://schemas.microsoft.com/office/drawing/2014/main" id="{1A632514-D2A3-1C47-872D-4B4A5C95BFF6}"/>
              </a:ext>
            </a:extLst>
          </p:cNvPr>
          <p:cNvCxnSpPr/>
          <p:nvPr/>
        </p:nvCxnSpPr>
        <p:spPr>
          <a:xfrm>
            <a:off x="8847813" y="2543183"/>
            <a:ext cx="1" cy="225209"/>
          </a:xfrm>
          <a:prstGeom prst="straightConnector1">
            <a:avLst/>
          </a:prstGeom>
          <a:ln w="50800">
            <a:tailEnd type="triangle"/>
          </a:ln>
        </p:spPr>
        <p:style>
          <a:lnRef idx="1">
            <a:schemeClr val="accent1"/>
          </a:lnRef>
          <a:fillRef idx="0">
            <a:schemeClr val="accent1"/>
          </a:fillRef>
          <a:effectRef idx="0">
            <a:schemeClr val="accent1"/>
          </a:effectRef>
          <a:fontRef idx="minor">
            <a:schemeClr val="tx1"/>
          </a:fontRef>
        </p:style>
      </p:cxnSp>
      <p:cxnSp>
        <p:nvCxnSpPr>
          <p:cNvPr id="130" name="Straight Arrow Connector 129">
            <a:extLst>
              <a:ext uri="{FF2B5EF4-FFF2-40B4-BE49-F238E27FC236}">
                <a16:creationId xmlns:a16="http://schemas.microsoft.com/office/drawing/2014/main" id="{55BF1458-0C74-B141-B157-64D51B5946A8}"/>
              </a:ext>
            </a:extLst>
          </p:cNvPr>
          <p:cNvCxnSpPr>
            <a:endCxn id="42" idx="0"/>
          </p:cNvCxnSpPr>
          <p:nvPr/>
        </p:nvCxnSpPr>
        <p:spPr>
          <a:xfrm>
            <a:off x="8847814" y="3353167"/>
            <a:ext cx="0" cy="239950"/>
          </a:xfrm>
          <a:prstGeom prst="straightConnector1">
            <a:avLst/>
          </a:prstGeom>
          <a:ln w="50800">
            <a:tailEnd type="triangle"/>
          </a:ln>
        </p:spPr>
        <p:style>
          <a:lnRef idx="1">
            <a:schemeClr val="accent1"/>
          </a:lnRef>
          <a:fillRef idx="0">
            <a:schemeClr val="accent1"/>
          </a:fillRef>
          <a:effectRef idx="0">
            <a:schemeClr val="accent1"/>
          </a:effectRef>
          <a:fontRef idx="minor">
            <a:schemeClr val="tx1"/>
          </a:fontRef>
        </p:style>
      </p:cxnSp>
      <p:sp>
        <p:nvSpPr>
          <p:cNvPr id="142" name="Double Brace 141">
            <a:extLst>
              <a:ext uri="{FF2B5EF4-FFF2-40B4-BE49-F238E27FC236}">
                <a16:creationId xmlns:a16="http://schemas.microsoft.com/office/drawing/2014/main" id="{E599B073-88AF-3E4A-A9C2-CF4BB8BB3654}"/>
              </a:ext>
            </a:extLst>
          </p:cNvPr>
          <p:cNvSpPr/>
          <p:nvPr/>
        </p:nvSpPr>
        <p:spPr>
          <a:xfrm>
            <a:off x="7620000" y="1121664"/>
            <a:ext cx="2389632" cy="3157728"/>
          </a:xfrm>
          <a:prstGeom prst="bracePair">
            <a:avLst/>
          </a:prstGeom>
          <a:ln w="47625"/>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43" name="Rectangle 142">
            <a:extLst>
              <a:ext uri="{FF2B5EF4-FFF2-40B4-BE49-F238E27FC236}">
                <a16:creationId xmlns:a16="http://schemas.microsoft.com/office/drawing/2014/main" id="{E106FCA3-E1C7-2748-A0C6-8336D19B188C}"/>
              </a:ext>
            </a:extLst>
          </p:cNvPr>
          <p:cNvSpPr/>
          <p:nvPr/>
        </p:nvSpPr>
        <p:spPr>
          <a:xfrm>
            <a:off x="9570720" y="1085088"/>
            <a:ext cx="426720" cy="331622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45" name="Straight Arrow Connector 144">
            <a:extLst>
              <a:ext uri="{FF2B5EF4-FFF2-40B4-BE49-F238E27FC236}">
                <a16:creationId xmlns:a16="http://schemas.microsoft.com/office/drawing/2014/main" id="{5CA5EFA0-BB6D-5644-B11A-1DE804BB694D}"/>
              </a:ext>
            </a:extLst>
          </p:cNvPr>
          <p:cNvCxnSpPr>
            <a:cxnSpLocks/>
            <a:stCxn id="9" idx="3"/>
          </p:cNvCxnSpPr>
          <p:nvPr/>
        </p:nvCxnSpPr>
        <p:spPr>
          <a:xfrm>
            <a:off x="6775555" y="2682569"/>
            <a:ext cx="759101" cy="0"/>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sp>
        <p:nvSpPr>
          <p:cNvPr id="149" name="TextBox 148">
            <a:extLst>
              <a:ext uri="{FF2B5EF4-FFF2-40B4-BE49-F238E27FC236}">
                <a16:creationId xmlns:a16="http://schemas.microsoft.com/office/drawing/2014/main" id="{16AF8A59-D308-4E4E-915D-7961B96DF9EE}"/>
              </a:ext>
            </a:extLst>
          </p:cNvPr>
          <p:cNvSpPr txBox="1"/>
          <p:nvPr/>
        </p:nvSpPr>
        <p:spPr>
          <a:xfrm>
            <a:off x="9923744" y="3244564"/>
            <a:ext cx="2061882" cy="584775"/>
          </a:xfrm>
          <a:prstGeom prst="rect">
            <a:avLst/>
          </a:prstGeom>
          <a:noFill/>
        </p:spPr>
        <p:txBody>
          <a:bodyPr wrap="square" rtlCol="0">
            <a:spAutoFit/>
          </a:bodyPr>
          <a:lstStyle/>
          <a:p>
            <a:pPr algn="ctr"/>
            <a:r>
              <a:rPr lang="en-US" sz="3200" b="1" dirty="0">
                <a:solidFill>
                  <a:schemeClr val="accent2"/>
                </a:solidFill>
              </a:rPr>
              <a:t>Stimulus </a:t>
            </a:r>
          </a:p>
        </p:txBody>
      </p:sp>
      <p:sp>
        <p:nvSpPr>
          <p:cNvPr id="152" name="TextBox 151">
            <a:extLst>
              <a:ext uri="{FF2B5EF4-FFF2-40B4-BE49-F238E27FC236}">
                <a16:creationId xmlns:a16="http://schemas.microsoft.com/office/drawing/2014/main" id="{24F3741A-BD3C-DB47-8917-7DD4EBA2659A}"/>
              </a:ext>
            </a:extLst>
          </p:cNvPr>
          <p:cNvSpPr txBox="1"/>
          <p:nvPr/>
        </p:nvSpPr>
        <p:spPr>
          <a:xfrm>
            <a:off x="10192901" y="5696237"/>
            <a:ext cx="1467297" cy="584775"/>
          </a:xfrm>
          <a:prstGeom prst="rect">
            <a:avLst/>
          </a:prstGeom>
          <a:noFill/>
        </p:spPr>
        <p:txBody>
          <a:bodyPr wrap="square" rtlCol="0">
            <a:spAutoFit/>
          </a:bodyPr>
          <a:lstStyle/>
          <a:p>
            <a:pPr algn="ctr"/>
            <a:r>
              <a:rPr lang="en-US" sz="3200" b="1" dirty="0">
                <a:solidFill>
                  <a:schemeClr val="accent2"/>
                </a:solidFill>
              </a:rPr>
              <a:t>Alarm</a:t>
            </a:r>
          </a:p>
        </p:txBody>
      </p:sp>
      <p:cxnSp>
        <p:nvCxnSpPr>
          <p:cNvPr id="153" name="Straight Arrow Connector 152">
            <a:extLst>
              <a:ext uri="{FF2B5EF4-FFF2-40B4-BE49-F238E27FC236}">
                <a16:creationId xmlns:a16="http://schemas.microsoft.com/office/drawing/2014/main" id="{838EB1B0-E9A1-0C42-8BA2-B38673246EDC}"/>
              </a:ext>
            </a:extLst>
          </p:cNvPr>
          <p:cNvCxnSpPr>
            <a:stCxn id="149" idx="2"/>
          </p:cNvCxnSpPr>
          <p:nvPr/>
        </p:nvCxnSpPr>
        <p:spPr>
          <a:xfrm>
            <a:off x="10954685" y="3829339"/>
            <a:ext cx="0" cy="232189"/>
          </a:xfrm>
          <a:prstGeom prst="straightConnector1">
            <a:avLst/>
          </a:prstGeom>
          <a:ln w="50800">
            <a:solidFill>
              <a:schemeClr val="accent2"/>
            </a:solidFill>
            <a:tailEnd type="triangle"/>
          </a:ln>
        </p:spPr>
        <p:style>
          <a:lnRef idx="1">
            <a:schemeClr val="accent1"/>
          </a:lnRef>
          <a:fillRef idx="0">
            <a:schemeClr val="accent1"/>
          </a:fillRef>
          <a:effectRef idx="0">
            <a:schemeClr val="accent1"/>
          </a:effectRef>
          <a:fontRef idx="minor">
            <a:schemeClr val="tx1"/>
          </a:fontRef>
        </p:style>
      </p:cxnSp>
      <p:cxnSp>
        <p:nvCxnSpPr>
          <p:cNvPr id="154" name="Straight Arrow Connector 153">
            <a:extLst>
              <a:ext uri="{FF2B5EF4-FFF2-40B4-BE49-F238E27FC236}">
                <a16:creationId xmlns:a16="http://schemas.microsoft.com/office/drawing/2014/main" id="{F79FA526-888C-E248-BB0D-AFA0C9EAACC4}"/>
              </a:ext>
            </a:extLst>
          </p:cNvPr>
          <p:cNvCxnSpPr/>
          <p:nvPr/>
        </p:nvCxnSpPr>
        <p:spPr>
          <a:xfrm>
            <a:off x="10926549" y="4646303"/>
            <a:ext cx="1" cy="225209"/>
          </a:xfrm>
          <a:prstGeom prst="straightConnector1">
            <a:avLst/>
          </a:prstGeom>
          <a:ln w="50800">
            <a:solidFill>
              <a:schemeClr val="accent2"/>
            </a:solidFill>
            <a:tailEnd type="triangle"/>
          </a:ln>
        </p:spPr>
        <p:style>
          <a:lnRef idx="1">
            <a:schemeClr val="accent1"/>
          </a:lnRef>
          <a:fillRef idx="0">
            <a:schemeClr val="accent1"/>
          </a:fillRef>
          <a:effectRef idx="0">
            <a:schemeClr val="accent1"/>
          </a:effectRef>
          <a:fontRef idx="minor">
            <a:schemeClr val="tx1"/>
          </a:fontRef>
        </p:style>
      </p:cxnSp>
      <p:cxnSp>
        <p:nvCxnSpPr>
          <p:cNvPr id="155" name="Straight Arrow Connector 154">
            <a:extLst>
              <a:ext uri="{FF2B5EF4-FFF2-40B4-BE49-F238E27FC236}">
                <a16:creationId xmlns:a16="http://schemas.microsoft.com/office/drawing/2014/main" id="{6CF483AC-E8B1-504A-ABDA-543745BD3168}"/>
              </a:ext>
            </a:extLst>
          </p:cNvPr>
          <p:cNvCxnSpPr>
            <a:endCxn id="152" idx="0"/>
          </p:cNvCxnSpPr>
          <p:nvPr/>
        </p:nvCxnSpPr>
        <p:spPr>
          <a:xfrm>
            <a:off x="10926550" y="5456287"/>
            <a:ext cx="0" cy="239950"/>
          </a:xfrm>
          <a:prstGeom prst="straightConnector1">
            <a:avLst/>
          </a:prstGeom>
          <a:ln w="50800">
            <a:solidFill>
              <a:schemeClr val="accent2"/>
            </a:solidFill>
            <a:tailEnd type="triangle"/>
          </a:ln>
        </p:spPr>
        <p:style>
          <a:lnRef idx="1">
            <a:schemeClr val="accent1"/>
          </a:lnRef>
          <a:fillRef idx="0">
            <a:schemeClr val="accent1"/>
          </a:fillRef>
          <a:effectRef idx="0">
            <a:schemeClr val="accent1"/>
          </a:effectRef>
          <a:fontRef idx="minor">
            <a:schemeClr val="tx1"/>
          </a:fontRef>
        </p:style>
      </p:cxnSp>
      <p:sp>
        <p:nvSpPr>
          <p:cNvPr id="156" name="Double Brace 155">
            <a:extLst>
              <a:ext uri="{FF2B5EF4-FFF2-40B4-BE49-F238E27FC236}">
                <a16:creationId xmlns:a16="http://schemas.microsoft.com/office/drawing/2014/main" id="{30A76C71-C6A1-5F49-B361-5AB1EAECCAC9}"/>
              </a:ext>
            </a:extLst>
          </p:cNvPr>
          <p:cNvSpPr/>
          <p:nvPr/>
        </p:nvSpPr>
        <p:spPr>
          <a:xfrm>
            <a:off x="9698736" y="3224784"/>
            <a:ext cx="2389632" cy="3157728"/>
          </a:xfrm>
          <a:prstGeom prst="bracePair">
            <a:avLst/>
          </a:prstGeom>
          <a:ln w="47625">
            <a:solidFill>
              <a:schemeClr val="accent2"/>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57" name="Rectangle 156">
            <a:extLst>
              <a:ext uri="{FF2B5EF4-FFF2-40B4-BE49-F238E27FC236}">
                <a16:creationId xmlns:a16="http://schemas.microsoft.com/office/drawing/2014/main" id="{7B28B415-E8CE-D445-B103-ABB6CC1A36C6}"/>
              </a:ext>
            </a:extLst>
          </p:cNvPr>
          <p:cNvSpPr/>
          <p:nvPr/>
        </p:nvSpPr>
        <p:spPr>
          <a:xfrm>
            <a:off x="11661648" y="3139440"/>
            <a:ext cx="426720" cy="331622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59" name="Elbow Connector 158">
            <a:extLst>
              <a:ext uri="{FF2B5EF4-FFF2-40B4-BE49-F238E27FC236}">
                <a16:creationId xmlns:a16="http://schemas.microsoft.com/office/drawing/2014/main" id="{22D54535-9A33-8342-9A25-1E34BE77AA08}"/>
              </a:ext>
            </a:extLst>
          </p:cNvPr>
          <p:cNvCxnSpPr>
            <a:cxnSpLocks/>
            <a:stCxn id="11" idx="3"/>
          </p:cNvCxnSpPr>
          <p:nvPr/>
        </p:nvCxnSpPr>
        <p:spPr>
          <a:xfrm>
            <a:off x="6792685" y="3841035"/>
            <a:ext cx="2838995" cy="962613"/>
          </a:xfrm>
          <a:prstGeom prst="bentConnector3">
            <a:avLst>
              <a:gd name="adj1" fmla="val 22086"/>
            </a:avLst>
          </a:prstGeom>
          <a:ln w="63500">
            <a:solidFill>
              <a:schemeClr val="accent2"/>
            </a:solidFill>
            <a:tailEnd type="triangle"/>
          </a:ln>
        </p:spPr>
        <p:style>
          <a:lnRef idx="1">
            <a:schemeClr val="accent1"/>
          </a:lnRef>
          <a:fillRef idx="0">
            <a:schemeClr val="accent1"/>
          </a:fillRef>
          <a:effectRef idx="0">
            <a:schemeClr val="accent1"/>
          </a:effectRef>
          <a:fontRef idx="minor">
            <a:schemeClr val="tx1"/>
          </a:fontRef>
        </p:style>
      </p:cxnSp>
      <p:sp>
        <p:nvSpPr>
          <p:cNvPr id="168" name="TextBox 167">
            <a:extLst>
              <a:ext uri="{FF2B5EF4-FFF2-40B4-BE49-F238E27FC236}">
                <a16:creationId xmlns:a16="http://schemas.microsoft.com/office/drawing/2014/main" id="{4294BE43-8587-6A4E-8A82-2E492024DA02}"/>
              </a:ext>
            </a:extLst>
          </p:cNvPr>
          <p:cNvSpPr txBox="1"/>
          <p:nvPr/>
        </p:nvSpPr>
        <p:spPr>
          <a:xfrm>
            <a:off x="8065630" y="1896195"/>
            <a:ext cx="1395555" cy="584775"/>
          </a:xfrm>
          <a:prstGeom prst="rect">
            <a:avLst/>
          </a:prstGeom>
          <a:noFill/>
        </p:spPr>
        <p:txBody>
          <a:bodyPr wrap="square" rtlCol="0">
            <a:spAutoFit/>
          </a:bodyPr>
          <a:lstStyle/>
          <a:p>
            <a:pPr algn="ctr"/>
            <a:r>
              <a:rPr lang="en-US" sz="3200" b="1" dirty="0"/>
              <a:t>Fraud</a:t>
            </a:r>
          </a:p>
        </p:txBody>
      </p:sp>
      <p:sp>
        <p:nvSpPr>
          <p:cNvPr id="169" name="TextBox 168">
            <a:extLst>
              <a:ext uri="{FF2B5EF4-FFF2-40B4-BE49-F238E27FC236}">
                <a16:creationId xmlns:a16="http://schemas.microsoft.com/office/drawing/2014/main" id="{CAA134FF-7D01-5A43-AA0B-7B2E08A413D1}"/>
              </a:ext>
            </a:extLst>
          </p:cNvPr>
          <p:cNvSpPr txBox="1"/>
          <p:nvPr/>
        </p:nvSpPr>
        <p:spPr>
          <a:xfrm>
            <a:off x="7943009" y="2718576"/>
            <a:ext cx="1763699" cy="584775"/>
          </a:xfrm>
          <a:prstGeom prst="rect">
            <a:avLst/>
          </a:prstGeom>
          <a:noFill/>
        </p:spPr>
        <p:txBody>
          <a:bodyPr wrap="square" rtlCol="0">
            <a:spAutoFit/>
          </a:bodyPr>
          <a:lstStyle/>
          <a:p>
            <a:pPr algn="ctr"/>
            <a:r>
              <a:rPr lang="en-US" sz="3200" b="1" dirty="0"/>
              <a:t>Payment</a:t>
            </a:r>
          </a:p>
        </p:txBody>
      </p:sp>
      <p:sp>
        <p:nvSpPr>
          <p:cNvPr id="170" name="TextBox 169">
            <a:extLst>
              <a:ext uri="{FF2B5EF4-FFF2-40B4-BE49-F238E27FC236}">
                <a16:creationId xmlns:a16="http://schemas.microsoft.com/office/drawing/2014/main" id="{671C21FF-A234-584C-B7AF-29F0D615D651}"/>
              </a:ext>
            </a:extLst>
          </p:cNvPr>
          <p:cNvSpPr txBox="1"/>
          <p:nvPr/>
        </p:nvSpPr>
        <p:spPr>
          <a:xfrm>
            <a:off x="9924350" y="4821183"/>
            <a:ext cx="2088810" cy="584775"/>
          </a:xfrm>
          <a:prstGeom prst="rect">
            <a:avLst/>
          </a:prstGeom>
          <a:noFill/>
        </p:spPr>
        <p:txBody>
          <a:bodyPr wrap="square" rtlCol="0">
            <a:spAutoFit/>
          </a:bodyPr>
          <a:lstStyle/>
          <a:p>
            <a:pPr algn="ctr"/>
            <a:r>
              <a:rPr lang="en-US" sz="3200" b="1" dirty="0">
                <a:solidFill>
                  <a:schemeClr val="accent2"/>
                </a:solidFill>
              </a:rPr>
              <a:t>Payment </a:t>
            </a:r>
          </a:p>
        </p:txBody>
      </p:sp>
      <p:sp>
        <p:nvSpPr>
          <p:cNvPr id="171" name="TextBox 170">
            <a:extLst>
              <a:ext uri="{FF2B5EF4-FFF2-40B4-BE49-F238E27FC236}">
                <a16:creationId xmlns:a16="http://schemas.microsoft.com/office/drawing/2014/main" id="{B5C4B510-84F8-3D4A-9730-46B890ACA932}"/>
              </a:ext>
            </a:extLst>
          </p:cNvPr>
          <p:cNvSpPr txBox="1"/>
          <p:nvPr/>
        </p:nvSpPr>
        <p:spPr>
          <a:xfrm>
            <a:off x="10270977" y="3999315"/>
            <a:ext cx="1395555" cy="584775"/>
          </a:xfrm>
          <a:prstGeom prst="rect">
            <a:avLst/>
          </a:prstGeom>
          <a:noFill/>
        </p:spPr>
        <p:txBody>
          <a:bodyPr wrap="square" rtlCol="0">
            <a:spAutoFit/>
          </a:bodyPr>
          <a:lstStyle/>
          <a:p>
            <a:pPr algn="ctr"/>
            <a:r>
              <a:rPr lang="en-US" sz="3200" b="1" dirty="0">
                <a:solidFill>
                  <a:schemeClr val="accent2"/>
                </a:solidFill>
              </a:rPr>
              <a:t>Fraud</a:t>
            </a:r>
          </a:p>
        </p:txBody>
      </p:sp>
      <p:sp>
        <p:nvSpPr>
          <p:cNvPr id="29" name="TextBox 28">
            <a:extLst>
              <a:ext uri="{FF2B5EF4-FFF2-40B4-BE49-F238E27FC236}">
                <a16:creationId xmlns:a16="http://schemas.microsoft.com/office/drawing/2014/main" id="{D51BAFF2-7D1E-2A47-AE3C-A913F0A22BEC}"/>
              </a:ext>
            </a:extLst>
          </p:cNvPr>
          <p:cNvSpPr txBox="1"/>
          <p:nvPr/>
        </p:nvSpPr>
        <p:spPr>
          <a:xfrm>
            <a:off x="557615" y="2130413"/>
            <a:ext cx="2061882" cy="584775"/>
          </a:xfrm>
          <a:prstGeom prst="rect">
            <a:avLst/>
          </a:prstGeom>
          <a:noFill/>
        </p:spPr>
        <p:txBody>
          <a:bodyPr wrap="square" rtlCol="0">
            <a:spAutoFit/>
          </a:bodyPr>
          <a:lstStyle/>
          <a:p>
            <a:pPr algn="ctr"/>
            <a:r>
              <a:rPr lang="en-US" sz="3200" b="1" dirty="0"/>
              <a:t>Identity</a:t>
            </a:r>
          </a:p>
        </p:txBody>
      </p:sp>
    </p:spTree>
    <p:extLst>
      <p:ext uri="{BB962C8B-B14F-4D97-AF65-F5344CB8AC3E}">
        <p14:creationId xmlns:p14="http://schemas.microsoft.com/office/powerpoint/2010/main" val="32202549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3"/>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9"/>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145"/>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42"/>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9"/>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126"/>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168"/>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nodeType="clickEffect">
                                  <p:stCondLst>
                                    <p:cond delay="0"/>
                                  </p:stCondLst>
                                  <p:childTnLst>
                                    <p:set>
                                      <p:cBhvr>
                                        <p:cTn id="36" dur="1" fill="hold">
                                          <p:stCondLst>
                                            <p:cond delay="0"/>
                                          </p:stCondLst>
                                        </p:cTn>
                                        <p:tgtEl>
                                          <p:spTgt spid="128"/>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169"/>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130"/>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42"/>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1" presetClass="entr" presetSubtype="0" fill="hold" nodeType="clickEffect">
                                  <p:stCondLst>
                                    <p:cond delay="0"/>
                                  </p:stCondLst>
                                  <p:childTnLst>
                                    <p:set>
                                      <p:cBhvr>
                                        <p:cTn id="48" dur="1" fill="hold">
                                          <p:stCondLst>
                                            <p:cond delay="0"/>
                                          </p:stCondLst>
                                        </p:cTn>
                                        <p:tgtEl>
                                          <p:spTgt spid="16"/>
                                        </p:tgtEl>
                                        <p:attrNameLst>
                                          <p:attrName>style.visibility</p:attrName>
                                        </p:attrNameLst>
                                      </p:cBhvr>
                                      <p:to>
                                        <p:strVal val="visible"/>
                                      </p:to>
                                    </p:set>
                                  </p:childTnLst>
                                </p:cTn>
                              </p:par>
                              <p:par>
                                <p:cTn id="49" presetID="1" presetClass="entr" presetSubtype="0" fill="hold" grpId="0" nodeType="withEffect">
                                  <p:stCondLst>
                                    <p:cond delay="0"/>
                                  </p:stCondLst>
                                  <p:childTnLst>
                                    <p:set>
                                      <p:cBhvr>
                                        <p:cTn id="50" dur="1" fill="hold">
                                          <p:stCondLst>
                                            <p:cond delay="0"/>
                                          </p:stCondLst>
                                        </p:cTn>
                                        <p:tgtEl>
                                          <p:spTgt spid="11"/>
                                        </p:tgtEl>
                                        <p:attrNameLst>
                                          <p:attrName>style.visibility</p:attrName>
                                        </p:attrNameLst>
                                      </p:cBhvr>
                                      <p:to>
                                        <p:strVal val="visible"/>
                                      </p:to>
                                    </p:set>
                                  </p:childTnLst>
                                </p:cTn>
                              </p:par>
                              <p:par>
                                <p:cTn id="51" presetID="1" presetClass="entr" presetSubtype="0" fill="hold" nodeType="withEffect">
                                  <p:stCondLst>
                                    <p:cond delay="0"/>
                                  </p:stCondLst>
                                  <p:childTnLst>
                                    <p:set>
                                      <p:cBhvr>
                                        <p:cTn id="52" dur="1" fill="hold">
                                          <p:stCondLst>
                                            <p:cond delay="0"/>
                                          </p:stCondLst>
                                        </p:cTn>
                                        <p:tgtEl>
                                          <p:spTgt spid="159"/>
                                        </p:tgtEl>
                                        <p:attrNameLst>
                                          <p:attrName>style.visibility</p:attrName>
                                        </p:attrNameLst>
                                      </p:cBhvr>
                                      <p:to>
                                        <p:strVal val="visible"/>
                                      </p:to>
                                    </p:set>
                                  </p:childTnLst>
                                </p:cTn>
                              </p:par>
                              <p:par>
                                <p:cTn id="53" presetID="1" presetClass="entr" presetSubtype="0" fill="hold" grpId="0" nodeType="withEffect">
                                  <p:stCondLst>
                                    <p:cond delay="0"/>
                                  </p:stCondLst>
                                  <p:childTnLst>
                                    <p:set>
                                      <p:cBhvr>
                                        <p:cTn id="54" dur="1" fill="hold">
                                          <p:stCondLst>
                                            <p:cond delay="0"/>
                                          </p:stCondLst>
                                        </p:cTn>
                                        <p:tgtEl>
                                          <p:spTgt spid="170"/>
                                        </p:tgtEl>
                                        <p:attrNameLst>
                                          <p:attrName>style.visibility</p:attrName>
                                        </p:attrNameLst>
                                      </p:cBhvr>
                                      <p:to>
                                        <p:strVal val="visible"/>
                                      </p:to>
                                    </p:set>
                                  </p:childTnLst>
                                </p:cTn>
                              </p:par>
                              <p:par>
                                <p:cTn id="55" presetID="1" presetClass="entr" presetSubtype="0" fill="hold" nodeType="withEffect">
                                  <p:stCondLst>
                                    <p:cond delay="0"/>
                                  </p:stCondLst>
                                  <p:childTnLst>
                                    <p:set>
                                      <p:cBhvr>
                                        <p:cTn id="56" dur="1" fill="hold">
                                          <p:stCondLst>
                                            <p:cond delay="0"/>
                                          </p:stCondLst>
                                        </p:cTn>
                                        <p:tgtEl>
                                          <p:spTgt spid="155"/>
                                        </p:tgtEl>
                                        <p:attrNameLst>
                                          <p:attrName>style.visibility</p:attrName>
                                        </p:attrNameLst>
                                      </p:cBhvr>
                                      <p:to>
                                        <p:strVal val="visible"/>
                                      </p:to>
                                    </p:set>
                                  </p:childTnLst>
                                </p:cTn>
                              </p:par>
                              <p:par>
                                <p:cTn id="57" presetID="1" presetClass="entr" presetSubtype="0" fill="hold" grpId="0" nodeType="withEffect">
                                  <p:stCondLst>
                                    <p:cond delay="0"/>
                                  </p:stCondLst>
                                  <p:childTnLst>
                                    <p:set>
                                      <p:cBhvr>
                                        <p:cTn id="58" dur="1" fill="hold">
                                          <p:stCondLst>
                                            <p:cond delay="0"/>
                                          </p:stCondLst>
                                        </p:cTn>
                                        <p:tgtEl>
                                          <p:spTgt spid="152"/>
                                        </p:tgtEl>
                                        <p:attrNameLst>
                                          <p:attrName>style.visibility</p:attrName>
                                        </p:attrNameLst>
                                      </p:cBhvr>
                                      <p:to>
                                        <p:strVal val="visible"/>
                                      </p:to>
                                    </p:set>
                                  </p:childTnLst>
                                </p:cTn>
                              </p:par>
                              <p:par>
                                <p:cTn id="59" presetID="1" presetClass="entr" presetSubtype="0" fill="hold" nodeType="withEffect">
                                  <p:stCondLst>
                                    <p:cond delay="0"/>
                                  </p:stCondLst>
                                  <p:childTnLst>
                                    <p:set>
                                      <p:cBhvr>
                                        <p:cTn id="60" dur="1" fill="hold">
                                          <p:stCondLst>
                                            <p:cond delay="0"/>
                                          </p:stCondLst>
                                        </p:cTn>
                                        <p:tgtEl>
                                          <p:spTgt spid="154"/>
                                        </p:tgtEl>
                                        <p:attrNameLst>
                                          <p:attrName>style.visibility</p:attrName>
                                        </p:attrNameLst>
                                      </p:cBhvr>
                                      <p:to>
                                        <p:strVal val="visible"/>
                                      </p:to>
                                    </p:set>
                                  </p:childTnLst>
                                </p:cTn>
                              </p:par>
                              <p:par>
                                <p:cTn id="61" presetID="1" presetClass="entr" presetSubtype="0" fill="hold" grpId="0" nodeType="withEffect">
                                  <p:stCondLst>
                                    <p:cond delay="0"/>
                                  </p:stCondLst>
                                  <p:childTnLst>
                                    <p:set>
                                      <p:cBhvr>
                                        <p:cTn id="62" dur="1" fill="hold">
                                          <p:stCondLst>
                                            <p:cond delay="0"/>
                                          </p:stCondLst>
                                        </p:cTn>
                                        <p:tgtEl>
                                          <p:spTgt spid="171"/>
                                        </p:tgtEl>
                                        <p:attrNameLst>
                                          <p:attrName>style.visibility</p:attrName>
                                        </p:attrNameLst>
                                      </p:cBhvr>
                                      <p:to>
                                        <p:strVal val="visible"/>
                                      </p:to>
                                    </p:set>
                                  </p:childTnLst>
                                </p:cTn>
                              </p:par>
                              <p:par>
                                <p:cTn id="63" presetID="1" presetClass="entr" presetSubtype="0" fill="hold" nodeType="withEffect">
                                  <p:stCondLst>
                                    <p:cond delay="0"/>
                                  </p:stCondLst>
                                  <p:childTnLst>
                                    <p:set>
                                      <p:cBhvr>
                                        <p:cTn id="64" dur="1" fill="hold">
                                          <p:stCondLst>
                                            <p:cond delay="0"/>
                                          </p:stCondLst>
                                        </p:cTn>
                                        <p:tgtEl>
                                          <p:spTgt spid="153"/>
                                        </p:tgtEl>
                                        <p:attrNameLst>
                                          <p:attrName>style.visibility</p:attrName>
                                        </p:attrNameLst>
                                      </p:cBhvr>
                                      <p:to>
                                        <p:strVal val="visible"/>
                                      </p:to>
                                    </p:set>
                                  </p:childTnLst>
                                </p:cTn>
                              </p:par>
                              <p:par>
                                <p:cTn id="65" presetID="1" presetClass="entr" presetSubtype="0" fill="hold" grpId="0" nodeType="withEffect">
                                  <p:stCondLst>
                                    <p:cond delay="0"/>
                                  </p:stCondLst>
                                  <p:childTnLst>
                                    <p:set>
                                      <p:cBhvr>
                                        <p:cTn id="66" dur="1" fill="hold">
                                          <p:stCondLst>
                                            <p:cond delay="0"/>
                                          </p:stCondLst>
                                        </p:cTn>
                                        <p:tgtEl>
                                          <p:spTgt spid="149"/>
                                        </p:tgtEl>
                                        <p:attrNameLst>
                                          <p:attrName>style.visibility</p:attrName>
                                        </p:attrNameLst>
                                      </p:cBhvr>
                                      <p:to>
                                        <p:strVal val="visible"/>
                                      </p:to>
                                    </p:set>
                                  </p:childTnLst>
                                </p:cTn>
                              </p:par>
                              <p:par>
                                <p:cTn id="67" presetID="1" presetClass="entr" presetSubtype="0" fill="hold" grpId="0" nodeType="withEffect">
                                  <p:stCondLst>
                                    <p:cond delay="0"/>
                                  </p:stCondLst>
                                  <p:childTnLst>
                                    <p:set>
                                      <p:cBhvr>
                                        <p:cTn id="68" dur="1" fill="hold">
                                          <p:stCondLst>
                                            <p:cond delay="0"/>
                                          </p:stCondLst>
                                        </p:cTn>
                                        <p:tgtEl>
                                          <p:spTgt spid="15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P spid="11" grpId="0"/>
      <p:bldP spid="39" grpId="0"/>
      <p:bldP spid="42" grpId="0"/>
      <p:bldP spid="142" grpId="0" animBg="1"/>
      <p:bldP spid="149" grpId="0"/>
      <p:bldP spid="152" grpId="0"/>
      <p:bldP spid="156" grpId="0" animBg="1"/>
      <p:bldP spid="168" grpId="0"/>
      <p:bldP spid="169" grpId="0"/>
      <p:bldP spid="170" grpId="0"/>
      <p:bldP spid="171" grpId="0"/>
      <p:bldP spid="29" grpId="0"/>
    </p:bldLst>
  </p:timing>
</p:sld>
</file>

<file path=ppt/tags/tag1.xml><?xml version="1.0" encoding="utf-8"?>
<p:tagLst xmlns:a="http://schemas.openxmlformats.org/drawingml/2006/main" xmlns:r="http://schemas.openxmlformats.org/officeDocument/2006/relationships" xmlns:p="http://schemas.openxmlformats.org/presentationml/2006/main">
  <p:tag name="TIMING" val="|12.9|8.4|8"/>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36692</TotalTime>
  <Words>3496</Words>
  <Application>Microsoft Macintosh PowerPoint</Application>
  <PresentationFormat>Widescreen</PresentationFormat>
  <Paragraphs>238</Paragraphs>
  <Slides>17</Slides>
  <Notes>17</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17</vt:i4>
      </vt:variant>
    </vt:vector>
  </HeadingPairs>
  <TitlesOfParts>
    <vt:vector size="21" baseType="lpstr">
      <vt:lpstr>Arial</vt:lpstr>
      <vt:lpstr>Calibri</vt:lpstr>
      <vt:lpstr>Calibri Light</vt:lpstr>
      <vt:lpstr>Office Theme</vt:lpstr>
      <vt:lpstr>The Open INcentive Kit (OINK): Standardizing the Generation, Comparison, and Deployment of Incentive Systems </vt:lpstr>
      <vt:lpstr>Application: Sensing AC grid reliability in Ghana</vt:lpstr>
      <vt:lpstr>Let’s start putting together a deployment…</vt:lpstr>
      <vt:lpstr>Challenge: Incentivize people for many things</vt:lpstr>
      <vt:lpstr>Solution: Scripting?</vt:lpstr>
      <vt:lpstr>What do other researchers do? </vt:lpstr>
      <vt:lpstr>Incentive schemes need to be modernized</vt:lpstr>
      <vt:lpstr>The Open INcentive Kit (OINK)</vt:lpstr>
      <vt:lpstr>Vocabulary to describe incentive systems</vt:lpstr>
      <vt:lpstr>Software Structure</vt:lpstr>
      <vt:lpstr>App Invite</vt:lpstr>
      <vt:lpstr>A generalizable system</vt:lpstr>
      <vt:lpstr>Deployment management</vt:lpstr>
      <vt:lpstr>What we are releasing today</vt:lpstr>
      <vt:lpstr>Works in progress</vt:lpstr>
      <vt:lpstr>Closing thoughts</vt:lpstr>
      <vt:lpstr>Thanks!</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subject/>
  <dc:creator>Klugman, Noah</dc:creator>
  <cp:keywords/>
  <dc:description/>
  <cp:lastModifiedBy>Klugman, Noah</cp:lastModifiedBy>
  <cp:revision>331</cp:revision>
  <cp:lastPrinted>2018-11-05T14:31:27Z</cp:lastPrinted>
  <dcterms:created xsi:type="dcterms:W3CDTF">2018-10-12T21:26:59Z</dcterms:created>
  <dcterms:modified xsi:type="dcterms:W3CDTF">2019-01-07T05:09:29Z</dcterms:modified>
  <cp:category/>
</cp:coreProperties>
</file>